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7"/>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Inter Bold" charset="1" panose="020B0802030000000004"/>
      <p:regular r:id="rId20"/>
    </p:embeddedFont>
    <p:embeddedFont>
      <p:font typeface="Inter" charset="1" panose="020B05020300000000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notesMasters/notesMaster1.xml" Type="http://schemas.openxmlformats.org/officeDocument/2006/relationships/notesMaster"/><Relationship Id="rId18" Target="theme/theme2.xml" Type="http://schemas.openxmlformats.org/officeDocument/2006/relationships/theme"/><Relationship Id="rId19" Target="notesSlides/notesSlide1.xml" Type="http://schemas.openxmlformats.org/officeDocument/2006/relationships/note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notesSlides/notesSlide2.xml" Type="http://schemas.openxmlformats.org/officeDocument/2006/relationships/notesSlide"/><Relationship Id="rId23" Target="notesSlides/notesSlide3.xml" Type="http://schemas.openxmlformats.org/officeDocument/2006/relationships/notesSlide"/><Relationship Id="rId24" Target="notesSlides/notesSlide4.xml" Type="http://schemas.openxmlformats.org/officeDocument/2006/relationships/notesSlide"/><Relationship Id="rId25" Target="notesSlides/notesSlide5.xml" Type="http://schemas.openxmlformats.org/officeDocument/2006/relationships/notesSlide"/><Relationship Id="rId26" Target="notesSlides/notesSlide6.xml" Type="http://schemas.openxmlformats.org/officeDocument/2006/relationships/notesSlide"/><Relationship Id="rId27" Target="notesSlides/notesSlide7.xml" Type="http://schemas.openxmlformats.org/officeDocument/2006/relationships/notesSlide"/><Relationship Id="rId28" Target="notesSlides/notesSlide8.xml" Type="http://schemas.openxmlformats.org/officeDocument/2006/relationships/notesSlide"/><Relationship Id="rId29" Target="notesSlides/notesSlide9.xml" Type="http://schemas.openxmlformats.org/officeDocument/2006/relationships/notesSlide"/><Relationship Id="rId3" Target="viewProps.xml" Type="http://schemas.openxmlformats.org/officeDocument/2006/relationships/viewProps"/><Relationship Id="rId30" Target="notesSlides/notesSlide10.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jpeg" Type="http://schemas.openxmlformats.org/officeDocument/2006/relationships/image"/><Relationship Id="rId5" Target="../media/image3.jpe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jpeg" Type="http://schemas.openxmlformats.org/officeDocument/2006/relationships/image"/><Relationship Id="rId4"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1.png" Type="http://schemas.openxmlformats.org/officeDocument/2006/relationships/image"/><Relationship Id="rId4" Target="../media/image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2.png" Type="http://schemas.openxmlformats.org/officeDocument/2006/relationships/image"/><Relationship Id="rId4" Target="../media/image13.png" Type="http://schemas.openxmlformats.org/officeDocument/2006/relationships/image"/><Relationship Id="rId5" Target="../media/image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4.png" Type="http://schemas.openxmlformats.org/officeDocument/2006/relationships/image"/><Relationship Id="rId4" Target="../media/image2.jpeg" Type="http://schemas.openxmlformats.org/officeDocument/2006/relationships/image"/><Relationship Id="rId5"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5" id="5"/>
          <p:cNvGrpSpPr/>
          <p:nvPr/>
        </p:nvGrpSpPr>
        <p:grpSpPr>
          <a:xfrm rot="0">
            <a:off x="0" y="0"/>
            <a:ext cx="18288000" cy="10287000"/>
            <a:chOff x="0" y="0"/>
            <a:chExt cx="24384000" cy="13716000"/>
          </a:xfrm>
        </p:grpSpPr>
        <p:sp>
          <p:nvSpPr>
            <p:cNvPr name="Freeform 6" id="6"/>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7" id="7"/>
          <p:cNvSpPr/>
          <p:nvPr/>
        </p:nvSpPr>
        <p:spPr>
          <a:xfrm flipH="false" flipV="false" rot="0">
            <a:off x="-536003" y="-160883"/>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9259" r="0" b="-9259"/>
            </a:stretch>
          </a:blipFill>
        </p:spPr>
      </p:sp>
      <p:sp>
        <p:nvSpPr>
          <p:cNvPr name="Freeform 8" id="8"/>
          <p:cNvSpPr/>
          <p:nvPr/>
        </p:nvSpPr>
        <p:spPr>
          <a:xfrm flipH="false" flipV="false" rot="0">
            <a:off x="8207322" y="0"/>
            <a:ext cx="10287000" cy="10431308"/>
          </a:xfrm>
          <a:custGeom>
            <a:avLst/>
            <a:gdLst/>
            <a:ahLst/>
            <a:cxnLst/>
            <a:rect r="r" b="b" t="t" l="l"/>
            <a:pathLst>
              <a:path h="10431308" w="10287000">
                <a:moveTo>
                  <a:pt x="0" y="0"/>
                </a:moveTo>
                <a:lnTo>
                  <a:pt x="10287000" y="0"/>
                </a:lnTo>
                <a:lnTo>
                  <a:pt x="10287000" y="10431308"/>
                </a:lnTo>
                <a:lnTo>
                  <a:pt x="0" y="10431308"/>
                </a:lnTo>
                <a:lnTo>
                  <a:pt x="0" y="0"/>
                </a:lnTo>
                <a:close/>
              </a:path>
            </a:pathLst>
          </a:custGeom>
          <a:blipFill>
            <a:blip r:embed="rId5"/>
            <a:stretch>
              <a:fillRect l="-701" t="0" r="-701" b="0"/>
            </a:stretch>
          </a:blipFill>
        </p:spPr>
      </p:sp>
      <p:sp>
        <p:nvSpPr>
          <p:cNvPr name="Freeform 9" id="9"/>
          <p:cNvSpPr/>
          <p:nvPr/>
        </p:nvSpPr>
        <p:spPr>
          <a:xfrm flipH="false" flipV="false" rot="0">
            <a:off x="271569" y="6300267"/>
            <a:ext cx="7315200" cy="3825850"/>
          </a:xfrm>
          <a:custGeom>
            <a:avLst/>
            <a:gdLst/>
            <a:ahLst/>
            <a:cxnLst/>
            <a:rect r="r" b="b" t="t" l="l"/>
            <a:pathLst>
              <a:path h="3825850" w="7315200">
                <a:moveTo>
                  <a:pt x="0" y="0"/>
                </a:moveTo>
                <a:lnTo>
                  <a:pt x="7315200" y="0"/>
                </a:lnTo>
                <a:lnTo>
                  <a:pt x="7315200" y="3825850"/>
                </a:lnTo>
                <a:lnTo>
                  <a:pt x="0" y="38258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656332" y="3395595"/>
            <a:ext cx="6930437" cy="1747905"/>
          </a:xfrm>
          <a:prstGeom prst="rect">
            <a:avLst/>
          </a:prstGeom>
        </p:spPr>
        <p:txBody>
          <a:bodyPr anchor="t" rtlCol="false" tIns="0" lIns="0" bIns="0" rIns="0">
            <a:spAutoFit/>
          </a:bodyPr>
          <a:lstStyle/>
          <a:p>
            <a:pPr algn="l">
              <a:lnSpc>
                <a:spcPts val="6936"/>
              </a:lnSpc>
            </a:pPr>
            <a:r>
              <a:rPr lang="en-US" sz="5562" b="true">
                <a:solidFill>
                  <a:srgbClr val="000000"/>
                </a:solidFill>
                <a:latin typeface="Inter Bold"/>
                <a:ea typeface="Inter Bold"/>
                <a:cs typeface="Inter Bold"/>
                <a:sym typeface="Inter Bold"/>
              </a:rPr>
              <a:t>Career Guidance</a:t>
            </a:r>
          </a:p>
          <a:p>
            <a:pPr algn="l">
              <a:lnSpc>
                <a:spcPts val="6937"/>
              </a:lnSpc>
            </a:pPr>
            <a:r>
              <a:rPr lang="en-US" sz="5562" b="true">
                <a:solidFill>
                  <a:srgbClr val="000000"/>
                </a:solidFill>
                <a:latin typeface="Inter Bold"/>
                <a:ea typeface="Inter Bold"/>
                <a:cs typeface="Inter Bold"/>
                <a:sym typeface="Inter Bold"/>
              </a:rPr>
              <a:t> After 10th and 12th</a:t>
            </a:r>
          </a:p>
        </p:txBody>
      </p:sp>
      <p:sp>
        <p:nvSpPr>
          <p:cNvPr name="TextBox 11" id="11"/>
          <p:cNvSpPr txBox="true"/>
          <p:nvPr/>
        </p:nvSpPr>
        <p:spPr>
          <a:xfrm rot="0">
            <a:off x="656332" y="5544779"/>
            <a:ext cx="9445526" cy="531812"/>
          </a:xfrm>
          <a:prstGeom prst="rect">
            <a:avLst/>
          </a:prstGeom>
        </p:spPr>
        <p:txBody>
          <a:bodyPr anchor="t" rtlCol="false" tIns="0" lIns="0" bIns="0" rIns="0">
            <a:spAutoFit/>
          </a:bodyPr>
          <a:lstStyle/>
          <a:p>
            <a:pPr algn="l">
              <a:lnSpc>
                <a:spcPts val="4437"/>
              </a:lnSpc>
            </a:pPr>
            <a:r>
              <a:rPr lang="en-US" sz="2750">
                <a:solidFill>
                  <a:srgbClr val="272525"/>
                </a:solidFill>
                <a:latin typeface="Inter"/>
                <a:ea typeface="Inter"/>
                <a:cs typeface="Inter"/>
                <a:sym typeface="Inter"/>
              </a:rPr>
              <a:t>Making the Right Choice for Your Future</a:t>
            </a:r>
          </a:p>
        </p:txBody>
      </p:sp>
      <p:sp>
        <p:nvSpPr>
          <p:cNvPr name="TextBox 12" id="12"/>
          <p:cNvSpPr txBox="true"/>
          <p:nvPr/>
        </p:nvSpPr>
        <p:spPr>
          <a:xfrm rot="0">
            <a:off x="782819" y="6612706"/>
            <a:ext cx="3896357" cy="585820"/>
          </a:xfrm>
          <a:prstGeom prst="rect">
            <a:avLst/>
          </a:prstGeom>
        </p:spPr>
        <p:txBody>
          <a:bodyPr anchor="t" rtlCol="false" tIns="0" lIns="0" bIns="0" rIns="0">
            <a:spAutoFit/>
          </a:bodyPr>
          <a:lstStyle/>
          <a:p>
            <a:pPr algn="l">
              <a:lnSpc>
                <a:spcPts val="4681"/>
              </a:lnSpc>
              <a:spcBef>
                <a:spcPct val="0"/>
              </a:spcBef>
            </a:pPr>
            <a:r>
              <a:rPr lang="en-US" b="true" sz="3744">
                <a:solidFill>
                  <a:srgbClr val="000000"/>
                </a:solidFill>
                <a:latin typeface="Inter Bold"/>
                <a:ea typeface="Inter Bold"/>
                <a:cs typeface="Inter Bold"/>
                <a:sym typeface="Inter Bold"/>
              </a:rPr>
              <a:t>Te</a:t>
            </a:r>
            <a:r>
              <a:rPr lang="en-US" b="true" sz="3744">
                <a:solidFill>
                  <a:srgbClr val="000000"/>
                </a:solidFill>
                <a:latin typeface="Inter Bold"/>
                <a:ea typeface="Inter Bold"/>
                <a:cs typeface="Inter Bold"/>
                <a:sym typeface="Inter Bold"/>
              </a:rPr>
              <a:t>am entity..</a:t>
            </a:r>
          </a:p>
        </p:txBody>
      </p:sp>
      <p:sp>
        <p:nvSpPr>
          <p:cNvPr name="TextBox 13" id="13"/>
          <p:cNvSpPr txBox="true"/>
          <p:nvPr/>
        </p:nvSpPr>
        <p:spPr>
          <a:xfrm rot="0">
            <a:off x="1020741" y="7348322"/>
            <a:ext cx="5047171" cy="439420"/>
          </a:xfrm>
          <a:prstGeom prst="rect">
            <a:avLst/>
          </a:prstGeom>
        </p:spPr>
        <p:txBody>
          <a:bodyPr anchor="t" rtlCol="false" tIns="0" lIns="0" bIns="0" rIns="0">
            <a:spAutoFit/>
          </a:bodyPr>
          <a:lstStyle/>
          <a:p>
            <a:pPr algn="l">
              <a:lnSpc>
                <a:spcPts val="3499"/>
              </a:lnSpc>
              <a:spcBef>
                <a:spcPct val="0"/>
              </a:spcBef>
            </a:pPr>
            <a:r>
              <a:rPr lang="en-US" b="true" sz="2799">
                <a:solidFill>
                  <a:srgbClr val="000000"/>
                </a:solidFill>
                <a:latin typeface="Inter Bold"/>
                <a:ea typeface="Inter Bold"/>
                <a:cs typeface="Inter Bold"/>
                <a:sym typeface="Inter Bold"/>
              </a:rPr>
              <a:t>Atul nath</a:t>
            </a:r>
          </a:p>
        </p:txBody>
      </p:sp>
      <p:sp>
        <p:nvSpPr>
          <p:cNvPr name="TextBox 14" id="14"/>
          <p:cNvSpPr txBox="true"/>
          <p:nvPr/>
        </p:nvSpPr>
        <p:spPr>
          <a:xfrm rot="0">
            <a:off x="915300" y="8194142"/>
            <a:ext cx="3378420" cy="393700"/>
          </a:xfrm>
          <a:prstGeom prst="rect">
            <a:avLst/>
          </a:prstGeom>
        </p:spPr>
        <p:txBody>
          <a:bodyPr anchor="t" rtlCol="false" tIns="0" lIns="0" bIns="0" rIns="0">
            <a:spAutoFit/>
          </a:bodyPr>
          <a:lstStyle/>
          <a:p>
            <a:pPr algn="l">
              <a:lnSpc>
                <a:spcPts val="3124"/>
              </a:lnSpc>
              <a:spcBef>
                <a:spcPct val="0"/>
              </a:spcBef>
            </a:pPr>
            <a:r>
              <a:rPr lang="en-US" b="true" sz="2499">
                <a:solidFill>
                  <a:srgbClr val="000000"/>
                </a:solidFill>
                <a:latin typeface="Inter Bold"/>
                <a:ea typeface="Inter Bold"/>
                <a:cs typeface="Inter Bold"/>
                <a:sym typeface="Inter Bold"/>
              </a:rPr>
              <a:t>05-09-2025</a:t>
            </a:r>
          </a:p>
        </p:txBody>
      </p:sp>
      <p:sp>
        <p:nvSpPr>
          <p:cNvPr name="TextBox 15" id="15"/>
          <p:cNvSpPr txBox="true"/>
          <p:nvPr/>
        </p:nvSpPr>
        <p:spPr>
          <a:xfrm rot="0">
            <a:off x="1020741" y="8629117"/>
            <a:ext cx="6066571" cy="1108710"/>
          </a:xfrm>
          <a:prstGeom prst="rect">
            <a:avLst/>
          </a:prstGeom>
        </p:spPr>
        <p:txBody>
          <a:bodyPr anchor="t" rtlCol="false" tIns="0" lIns="0" bIns="0" rIns="0">
            <a:spAutoFit/>
          </a:bodyPr>
          <a:lstStyle/>
          <a:p>
            <a:pPr algn="l" marL="0" indent="0" lvl="0">
              <a:lnSpc>
                <a:spcPts val="2999"/>
              </a:lnSpc>
              <a:spcBef>
                <a:spcPct val="0"/>
              </a:spcBef>
            </a:pPr>
            <a:r>
              <a:rPr lang="en-US" b="true" sz="2399" strike="noStrike" u="none">
                <a:solidFill>
                  <a:srgbClr val="000000"/>
                </a:solidFill>
                <a:latin typeface="Inter Bold"/>
                <a:ea typeface="Inter Bold"/>
                <a:cs typeface="Inter Bold"/>
                <a:sym typeface="Inter Bold"/>
              </a:rPr>
              <a:t>Sagar Institute of Science and Technology (SISTec) Gandhi Nagar Bhopal (M.P)</a:t>
            </a:r>
          </a:p>
        </p:txBody>
      </p:sp>
      <p:sp>
        <p:nvSpPr>
          <p:cNvPr name="Freeform 16" id="16"/>
          <p:cNvSpPr/>
          <p:nvPr/>
        </p:nvSpPr>
        <p:spPr>
          <a:xfrm flipH="false" flipV="false" rot="0">
            <a:off x="2550170" y="374264"/>
            <a:ext cx="3007713" cy="3049906"/>
          </a:xfrm>
          <a:custGeom>
            <a:avLst/>
            <a:gdLst/>
            <a:ahLst/>
            <a:cxnLst/>
            <a:rect r="r" b="b" t="t" l="l"/>
            <a:pathLst>
              <a:path h="3049906" w="3007713">
                <a:moveTo>
                  <a:pt x="0" y="0"/>
                </a:moveTo>
                <a:lnTo>
                  <a:pt x="3007713" y="0"/>
                </a:lnTo>
                <a:lnTo>
                  <a:pt x="3007713" y="3049906"/>
                </a:lnTo>
                <a:lnTo>
                  <a:pt x="0" y="3049906"/>
                </a:lnTo>
                <a:lnTo>
                  <a:pt x="0" y="0"/>
                </a:lnTo>
                <a:close/>
              </a:path>
            </a:pathLst>
          </a:custGeom>
          <a:blipFill>
            <a:blip r:embed="rId8">
              <a:alphaModFix amt="83000"/>
            </a:blip>
            <a:stretch>
              <a:fillRect l="-701" t="0" r="-701" b="0"/>
            </a:stretch>
          </a:blipFill>
          <a:ln cap="rnd">
            <a:noFill/>
            <a:prstDash val="solid"/>
            <a:round/>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p:nvPr/>
        </p:nvGrpSpPr>
        <p:grpSpPr>
          <a:xfrm rot="0">
            <a:off x="788194" y="7115324"/>
            <a:ext cx="28575" cy="1587104"/>
            <a:chOff x="0" y="0"/>
            <a:chExt cx="38100" cy="2116138"/>
          </a:xfrm>
        </p:grpSpPr>
        <p:sp>
          <p:nvSpPr>
            <p:cNvPr name="Freeform 7" id="7"/>
            <p:cNvSpPr/>
            <p:nvPr/>
          </p:nvSpPr>
          <p:spPr>
            <a:xfrm flipH="false" flipV="false" rot="0">
              <a:off x="0" y="0"/>
              <a:ext cx="38100" cy="2116201"/>
            </a:xfrm>
            <a:custGeom>
              <a:avLst/>
              <a:gdLst/>
              <a:ahLst/>
              <a:cxnLst/>
              <a:rect r="r" b="b" t="t" l="l"/>
              <a:pathLst>
                <a:path h="2116201" w="38100">
                  <a:moveTo>
                    <a:pt x="0" y="0"/>
                  </a:moveTo>
                  <a:lnTo>
                    <a:pt x="38100" y="0"/>
                  </a:lnTo>
                  <a:lnTo>
                    <a:pt x="38100" y="2116201"/>
                  </a:lnTo>
                  <a:lnTo>
                    <a:pt x="0" y="2116201"/>
                  </a:lnTo>
                  <a:close/>
                </a:path>
              </a:pathLst>
            </a:custGeom>
            <a:solidFill>
              <a:srgbClr val="4950BC"/>
            </a:solidFill>
          </p:spPr>
        </p:sp>
      </p:grpSp>
      <p:sp>
        <p:nvSpPr>
          <p:cNvPr name="Freeform 8" id="8"/>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59" r="0" b="-9259"/>
            </a:stretch>
          </a:blipFill>
        </p:spPr>
      </p:sp>
      <p:sp>
        <p:nvSpPr>
          <p:cNvPr name="TextBox 9" id="9"/>
          <p:cNvSpPr txBox="true"/>
          <p:nvPr/>
        </p:nvSpPr>
        <p:spPr>
          <a:xfrm rot="0">
            <a:off x="4217194" y="648296"/>
            <a:ext cx="9578429" cy="732234"/>
          </a:xfrm>
          <a:prstGeom prst="rect">
            <a:avLst/>
          </a:prstGeom>
        </p:spPr>
        <p:txBody>
          <a:bodyPr anchor="t" rtlCol="false" tIns="0" lIns="0" bIns="0" rIns="0">
            <a:spAutoFit/>
          </a:bodyPr>
          <a:lstStyle/>
          <a:p>
            <a:pPr algn="l">
              <a:lnSpc>
                <a:spcPts val="5500"/>
              </a:lnSpc>
            </a:pPr>
            <a:r>
              <a:rPr lang="en-US" sz="4375" b="true">
                <a:solidFill>
                  <a:srgbClr val="000000"/>
                </a:solidFill>
                <a:latin typeface="Inter Bold"/>
                <a:ea typeface="Inter Bold"/>
                <a:cs typeface="Inter Bold"/>
                <a:sym typeface="Inter Bold"/>
              </a:rPr>
              <a:t>Your Future Awaits: Final Thoughts</a:t>
            </a:r>
          </a:p>
        </p:txBody>
      </p:sp>
      <p:sp>
        <p:nvSpPr>
          <p:cNvPr name="TextBox 10" id="10"/>
          <p:cNvSpPr txBox="true"/>
          <p:nvPr/>
        </p:nvSpPr>
        <p:spPr>
          <a:xfrm rot="0">
            <a:off x="4478366" y="2873425"/>
            <a:ext cx="9853612" cy="986135"/>
          </a:xfrm>
          <a:prstGeom prst="rect">
            <a:avLst/>
          </a:prstGeom>
        </p:spPr>
        <p:txBody>
          <a:bodyPr anchor="t" rtlCol="false" tIns="0" lIns="0" bIns="0" rIns="0">
            <a:spAutoFit/>
          </a:bodyPr>
          <a:lstStyle/>
          <a:p>
            <a:pPr algn="l">
              <a:lnSpc>
                <a:spcPts val="3500"/>
              </a:lnSpc>
            </a:pPr>
            <a:r>
              <a:rPr lang="en-US" sz="2187">
                <a:solidFill>
                  <a:srgbClr val="272525"/>
                </a:solidFill>
                <a:latin typeface="Inter"/>
                <a:ea typeface="Inter"/>
                <a:cs typeface="Inter"/>
                <a:sym typeface="Inter"/>
              </a:rPr>
              <a:t>The journey of career exploration is a continuous process of learning and adapting. Embrace it with curiosity and confidence.</a:t>
            </a:r>
          </a:p>
        </p:txBody>
      </p:sp>
      <p:sp>
        <p:nvSpPr>
          <p:cNvPr name="TextBox 11" id="11"/>
          <p:cNvSpPr txBox="true"/>
          <p:nvPr/>
        </p:nvSpPr>
        <p:spPr>
          <a:xfrm rot="0">
            <a:off x="4217194" y="3821460"/>
            <a:ext cx="9853612" cy="2951857"/>
          </a:xfrm>
          <a:prstGeom prst="rect">
            <a:avLst/>
          </a:prstGeom>
        </p:spPr>
        <p:txBody>
          <a:bodyPr anchor="t" rtlCol="false" tIns="0" lIns="0" bIns="0" rIns="0">
            <a:spAutoFit/>
          </a:bodyPr>
          <a:lstStyle/>
          <a:p>
            <a:pPr algn="ctr">
              <a:lnSpc>
                <a:spcPts val="7625"/>
              </a:lnSpc>
            </a:pPr>
            <a:r>
              <a:rPr lang="en-US" sz="6062" b="true">
                <a:solidFill>
                  <a:srgbClr val="000000"/>
                </a:solidFill>
                <a:latin typeface="Inter Bold"/>
                <a:ea typeface="Inter Bold"/>
                <a:cs typeface="Inter Bold"/>
                <a:sym typeface="Inter Bold"/>
              </a:rPr>
              <a:t>"The future belongs to those who believe in the beauty of their dreams."</a:t>
            </a:r>
          </a:p>
        </p:txBody>
      </p:sp>
      <p:sp>
        <p:nvSpPr>
          <p:cNvPr name="TextBox 12" id="12"/>
          <p:cNvSpPr txBox="true"/>
          <p:nvPr/>
        </p:nvSpPr>
        <p:spPr>
          <a:xfrm rot="0">
            <a:off x="4478366" y="7292429"/>
            <a:ext cx="9515921" cy="1156692"/>
          </a:xfrm>
          <a:prstGeom prst="rect">
            <a:avLst/>
          </a:prstGeom>
        </p:spPr>
        <p:txBody>
          <a:bodyPr anchor="t" rtlCol="false" tIns="0" lIns="0" bIns="0" rIns="0">
            <a:spAutoFit/>
          </a:bodyPr>
          <a:lstStyle/>
          <a:p>
            <a:pPr algn="l">
              <a:lnSpc>
                <a:spcPts val="2812"/>
              </a:lnSpc>
            </a:pPr>
            <a:r>
              <a:rPr lang="en-US" sz="1750">
                <a:solidFill>
                  <a:srgbClr val="272525"/>
                </a:solidFill>
                <a:latin typeface="Inter"/>
                <a:ea typeface="Inter"/>
                <a:cs typeface="Inter"/>
                <a:sym typeface="Inter"/>
              </a:rPr>
              <a:t>We've explored various academic and vocational pathways after 10th and 12th grades, discussed key decision-making factors, and highlighted valuable resources. Remember, your career path is unique, a blend of your aspirations and the opportunities you seize.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2932237" y="-3239427"/>
            <a:ext cx="23676575" cy="15784383"/>
          </a:xfrm>
          <a:custGeom>
            <a:avLst/>
            <a:gdLst/>
            <a:ahLst/>
            <a:cxnLst/>
            <a:rect r="r" b="b" t="t" l="l"/>
            <a:pathLst>
              <a:path h="15784383" w="23676575">
                <a:moveTo>
                  <a:pt x="0" y="0"/>
                </a:moveTo>
                <a:lnTo>
                  <a:pt x="23676575" y="0"/>
                </a:lnTo>
                <a:lnTo>
                  <a:pt x="23676575" y="15784384"/>
                </a:lnTo>
                <a:lnTo>
                  <a:pt x="0" y="15784384"/>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Freeform 6" id="6"/>
          <p:cNvSpPr/>
          <p:nvPr/>
        </p:nvSpPr>
        <p:spPr>
          <a:xfrm flipH="false" flipV="false" rot="0">
            <a:off x="-365840" y="0"/>
            <a:ext cx="18865234" cy="10287000"/>
          </a:xfrm>
          <a:custGeom>
            <a:avLst/>
            <a:gdLst/>
            <a:ahLst/>
            <a:cxnLst/>
            <a:rect r="r" b="b" t="t" l="l"/>
            <a:pathLst>
              <a:path h="10287000" w="18865234">
                <a:moveTo>
                  <a:pt x="0" y="0"/>
                </a:moveTo>
                <a:lnTo>
                  <a:pt x="18865234" y="0"/>
                </a:lnTo>
                <a:lnTo>
                  <a:pt x="18865234" y="10287000"/>
                </a:lnTo>
                <a:lnTo>
                  <a:pt x="0" y="10287000"/>
                </a:lnTo>
                <a:lnTo>
                  <a:pt x="0" y="0"/>
                </a:lnTo>
                <a:close/>
              </a:path>
            </a:pathLst>
          </a:custGeom>
          <a:blipFill>
            <a:blip r:embed="rId3"/>
            <a:stretch>
              <a:fillRect l="0" t="-11129" r="0" b="-11129"/>
            </a:stretch>
          </a:blipFill>
        </p:spPr>
      </p:sp>
      <p:sp>
        <p:nvSpPr>
          <p:cNvPr name="TextBox 7" id="7"/>
          <p:cNvSpPr txBox="true"/>
          <p:nvPr/>
        </p:nvSpPr>
        <p:spPr>
          <a:xfrm rot="0">
            <a:off x="769441" y="816471"/>
            <a:ext cx="12905929" cy="706041"/>
          </a:xfrm>
          <a:prstGeom prst="rect">
            <a:avLst/>
          </a:prstGeom>
        </p:spPr>
        <p:txBody>
          <a:bodyPr anchor="t" rtlCol="false" tIns="0" lIns="0" bIns="0" rIns="0">
            <a:spAutoFit/>
          </a:bodyPr>
          <a:lstStyle/>
          <a:p>
            <a:pPr algn="l">
              <a:lnSpc>
                <a:spcPts val="5374"/>
              </a:lnSpc>
            </a:pPr>
            <a:r>
              <a:rPr lang="en-US" sz="4312" b="true">
                <a:solidFill>
                  <a:srgbClr val="000000"/>
                </a:solidFill>
                <a:latin typeface="Inter Bold"/>
                <a:ea typeface="Inter Bold"/>
                <a:cs typeface="Inter Bold"/>
                <a:sym typeface="Inter Bold"/>
              </a:rPr>
              <a:t>Navigating Your Path: What is Career Guidance?</a:t>
            </a:r>
          </a:p>
        </p:txBody>
      </p:sp>
      <p:sp>
        <p:nvSpPr>
          <p:cNvPr name="TextBox 8" id="8"/>
          <p:cNvSpPr txBox="true"/>
          <p:nvPr/>
        </p:nvSpPr>
        <p:spPr>
          <a:xfrm rot="0">
            <a:off x="769441" y="2868670"/>
            <a:ext cx="8970615" cy="2394403"/>
          </a:xfrm>
          <a:prstGeom prst="rect">
            <a:avLst/>
          </a:prstGeom>
        </p:spPr>
        <p:txBody>
          <a:bodyPr anchor="t" rtlCol="false" tIns="0" lIns="0" bIns="0" rIns="0">
            <a:spAutoFit/>
          </a:bodyPr>
          <a:lstStyle/>
          <a:p>
            <a:pPr algn="l">
              <a:lnSpc>
                <a:spcPts val="3880"/>
              </a:lnSpc>
            </a:pPr>
            <a:r>
              <a:rPr lang="en-US" sz="2381">
                <a:solidFill>
                  <a:srgbClr val="272525"/>
                </a:solidFill>
                <a:latin typeface="Inter"/>
                <a:ea typeface="Inter"/>
                <a:cs typeface="Inter"/>
                <a:sym typeface="Inter"/>
              </a:rPr>
              <a:t>Career guidance is an ongoing process that helps individuals understand themselves and the world of work. It involves exploring various career options, understanding their requirements, and making informed decisions aligned with one's aptitudes and aspirations.</a:t>
            </a:r>
          </a:p>
        </p:txBody>
      </p:sp>
      <p:sp>
        <p:nvSpPr>
          <p:cNvPr name="TextBox 9" id="9"/>
          <p:cNvSpPr txBox="true"/>
          <p:nvPr/>
        </p:nvSpPr>
        <p:spPr>
          <a:xfrm rot="0">
            <a:off x="769441" y="5746493"/>
            <a:ext cx="8374559" cy="1592189"/>
          </a:xfrm>
          <a:prstGeom prst="rect">
            <a:avLst/>
          </a:prstGeom>
        </p:spPr>
        <p:txBody>
          <a:bodyPr anchor="t" rtlCol="false" tIns="0" lIns="0" bIns="0" rIns="0">
            <a:spAutoFit/>
          </a:bodyPr>
          <a:lstStyle/>
          <a:p>
            <a:pPr algn="l">
              <a:lnSpc>
                <a:spcPts val="3237"/>
              </a:lnSpc>
            </a:pPr>
            <a:r>
              <a:rPr lang="en-US" sz="1986">
                <a:solidFill>
                  <a:srgbClr val="272525"/>
                </a:solidFill>
                <a:latin typeface="Inter"/>
                <a:ea typeface="Inter"/>
                <a:cs typeface="Inter"/>
                <a:sym typeface="Inter"/>
              </a:rPr>
              <a:t>For </a:t>
            </a:r>
            <a:r>
              <a:rPr lang="en-US" sz="1986" b="true">
                <a:solidFill>
                  <a:srgbClr val="272525"/>
                </a:solidFill>
                <a:latin typeface="Inter Bold"/>
                <a:ea typeface="Inter Bold"/>
                <a:cs typeface="Inter Bold"/>
                <a:sym typeface="Inter Bold"/>
              </a:rPr>
              <a:t>10th and 12th graders</a:t>
            </a:r>
            <a:r>
              <a:rPr lang="en-US" sz="1986">
                <a:solidFill>
                  <a:srgbClr val="272525"/>
                </a:solidFill>
                <a:latin typeface="Inter"/>
                <a:ea typeface="Inter"/>
                <a:cs typeface="Inter"/>
                <a:sym typeface="Inter"/>
              </a:rPr>
              <a:t>, this stage is crucial. These are formative years where initial educational and vocational choices can significantly impact future opportunities. Strategic planning ensures a smoother transition into higher education or the professional world.</a:t>
            </a:r>
          </a:p>
        </p:txBody>
      </p:sp>
      <p:grpSp>
        <p:nvGrpSpPr>
          <p:cNvPr name="Group 10" id="10"/>
          <p:cNvGrpSpPr>
            <a:grpSpLocks noChangeAspect="true"/>
          </p:cNvGrpSpPr>
          <p:nvPr/>
        </p:nvGrpSpPr>
        <p:grpSpPr>
          <a:xfrm rot="0">
            <a:off x="10054382" y="2016324"/>
            <a:ext cx="7241976" cy="7241976"/>
            <a:chOff x="0" y="0"/>
            <a:chExt cx="9655968" cy="9655968"/>
          </a:xfrm>
        </p:grpSpPr>
        <p:sp>
          <p:nvSpPr>
            <p:cNvPr name="Freeform 11" id="11" descr="preencoded.png"/>
            <p:cNvSpPr/>
            <p:nvPr/>
          </p:nvSpPr>
          <p:spPr>
            <a:xfrm flipH="false" flipV="false" rot="0">
              <a:off x="0" y="0"/>
              <a:ext cx="9655937" cy="9655937"/>
            </a:xfrm>
            <a:custGeom>
              <a:avLst/>
              <a:gdLst/>
              <a:ahLst/>
              <a:cxnLst/>
              <a:rect r="r" b="b" t="t" l="l"/>
              <a:pathLst>
                <a:path h="9655937" w="9655937">
                  <a:moveTo>
                    <a:pt x="0" y="0"/>
                  </a:moveTo>
                  <a:lnTo>
                    <a:pt x="9655937" y="0"/>
                  </a:lnTo>
                  <a:lnTo>
                    <a:pt x="9655937" y="9655937"/>
                  </a:lnTo>
                  <a:lnTo>
                    <a:pt x="0" y="9655937"/>
                  </a:lnTo>
                  <a:lnTo>
                    <a:pt x="0" y="0"/>
                  </a:lnTo>
                  <a:close/>
                </a:path>
              </a:pathLst>
            </a:custGeom>
            <a:blipFill>
              <a:blip r:embed="rId4">
                <a:alphaModFix amt="79000"/>
              </a:blip>
              <a:stretch>
                <a:fillRect l="-20675" t="-20675" r="-20676" b="-20676"/>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4" y="513606"/>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20615"/>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p:nvPr/>
        </p:nvGrpSpPr>
        <p:grpSpPr>
          <a:xfrm rot="0">
            <a:off x="967680" y="4253508"/>
            <a:ext cx="5271939" cy="4519315"/>
            <a:chOff x="0" y="0"/>
            <a:chExt cx="7029252" cy="6025753"/>
          </a:xfrm>
        </p:grpSpPr>
        <p:sp>
          <p:nvSpPr>
            <p:cNvPr name="Freeform 7" id="7"/>
            <p:cNvSpPr/>
            <p:nvPr/>
          </p:nvSpPr>
          <p:spPr>
            <a:xfrm flipH="false" flipV="false" rot="0">
              <a:off x="6350" y="6350"/>
              <a:ext cx="7016623" cy="6013069"/>
            </a:xfrm>
            <a:custGeom>
              <a:avLst/>
              <a:gdLst/>
              <a:ahLst/>
              <a:cxnLst/>
              <a:rect r="r" b="b" t="t" l="l"/>
              <a:pathLst>
                <a:path h="6013069" w="7016623">
                  <a:moveTo>
                    <a:pt x="0" y="155575"/>
                  </a:moveTo>
                  <a:cubicBezTo>
                    <a:pt x="0" y="69723"/>
                    <a:pt x="69723" y="0"/>
                    <a:pt x="155702" y="0"/>
                  </a:cubicBezTo>
                  <a:lnTo>
                    <a:pt x="6860921" y="0"/>
                  </a:lnTo>
                  <a:cubicBezTo>
                    <a:pt x="6946900" y="0"/>
                    <a:pt x="7016623" y="69723"/>
                    <a:pt x="7016623" y="155575"/>
                  </a:cubicBezTo>
                  <a:lnTo>
                    <a:pt x="7016623" y="5857494"/>
                  </a:lnTo>
                  <a:cubicBezTo>
                    <a:pt x="7016623" y="5943473"/>
                    <a:pt x="6946900" y="6013069"/>
                    <a:pt x="6860921" y="6013069"/>
                  </a:cubicBezTo>
                  <a:lnTo>
                    <a:pt x="155702" y="6013069"/>
                  </a:lnTo>
                  <a:cubicBezTo>
                    <a:pt x="69723" y="6013069"/>
                    <a:pt x="0" y="5943346"/>
                    <a:pt x="0" y="5857494"/>
                  </a:cubicBezTo>
                  <a:close/>
                </a:path>
              </a:pathLst>
            </a:custGeom>
            <a:solidFill>
              <a:srgbClr val="DADBF1"/>
            </a:solidFill>
          </p:spPr>
        </p:sp>
        <p:sp>
          <p:nvSpPr>
            <p:cNvPr name="Freeform 8" id="8"/>
            <p:cNvSpPr/>
            <p:nvPr/>
          </p:nvSpPr>
          <p:spPr>
            <a:xfrm flipH="false" flipV="false" rot="0">
              <a:off x="0" y="0"/>
              <a:ext cx="7029323" cy="6025769"/>
            </a:xfrm>
            <a:custGeom>
              <a:avLst/>
              <a:gdLst/>
              <a:ahLst/>
              <a:cxnLst/>
              <a:rect r="r" b="b" t="t" l="l"/>
              <a:pathLst>
                <a:path h="6025769" w="7029323">
                  <a:moveTo>
                    <a:pt x="0" y="161925"/>
                  </a:moveTo>
                  <a:cubicBezTo>
                    <a:pt x="0" y="72517"/>
                    <a:pt x="72517" y="0"/>
                    <a:pt x="162052" y="0"/>
                  </a:cubicBezTo>
                  <a:lnTo>
                    <a:pt x="6867271" y="0"/>
                  </a:lnTo>
                  <a:lnTo>
                    <a:pt x="6867271" y="6350"/>
                  </a:lnTo>
                  <a:lnTo>
                    <a:pt x="6867271" y="0"/>
                  </a:lnTo>
                  <a:cubicBezTo>
                    <a:pt x="6956806" y="0"/>
                    <a:pt x="7029323" y="72517"/>
                    <a:pt x="7029323" y="161925"/>
                  </a:cubicBezTo>
                  <a:lnTo>
                    <a:pt x="7022973" y="161925"/>
                  </a:lnTo>
                  <a:lnTo>
                    <a:pt x="7029323" y="161925"/>
                  </a:lnTo>
                  <a:lnTo>
                    <a:pt x="7029323" y="5863844"/>
                  </a:lnTo>
                  <a:lnTo>
                    <a:pt x="7022973" y="5863844"/>
                  </a:lnTo>
                  <a:lnTo>
                    <a:pt x="7029323" y="5863844"/>
                  </a:lnTo>
                  <a:cubicBezTo>
                    <a:pt x="7029323" y="5953252"/>
                    <a:pt x="6956806" y="6025769"/>
                    <a:pt x="6867271" y="6025769"/>
                  </a:cubicBezTo>
                  <a:lnTo>
                    <a:pt x="6867271" y="6019419"/>
                  </a:lnTo>
                  <a:lnTo>
                    <a:pt x="6867271" y="6025769"/>
                  </a:lnTo>
                  <a:lnTo>
                    <a:pt x="162052" y="6025769"/>
                  </a:lnTo>
                  <a:lnTo>
                    <a:pt x="162052" y="6019419"/>
                  </a:lnTo>
                  <a:lnTo>
                    <a:pt x="162052" y="6025769"/>
                  </a:lnTo>
                  <a:cubicBezTo>
                    <a:pt x="72517" y="6025769"/>
                    <a:pt x="0" y="5953252"/>
                    <a:pt x="0" y="5863844"/>
                  </a:cubicBezTo>
                  <a:lnTo>
                    <a:pt x="0" y="161925"/>
                  </a:lnTo>
                  <a:lnTo>
                    <a:pt x="6350" y="161925"/>
                  </a:lnTo>
                  <a:lnTo>
                    <a:pt x="0" y="161925"/>
                  </a:lnTo>
                  <a:moveTo>
                    <a:pt x="12700" y="161925"/>
                  </a:moveTo>
                  <a:lnTo>
                    <a:pt x="12700" y="5863844"/>
                  </a:lnTo>
                  <a:lnTo>
                    <a:pt x="6350" y="5863844"/>
                  </a:lnTo>
                  <a:lnTo>
                    <a:pt x="12700" y="5863844"/>
                  </a:lnTo>
                  <a:cubicBezTo>
                    <a:pt x="12700" y="5946267"/>
                    <a:pt x="79502" y="6013069"/>
                    <a:pt x="162052" y="6013069"/>
                  </a:cubicBezTo>
                  <a:lnTo>
                    <a:pt x="6867271" y="6013069"/>
                  </a:lnTo>
                  <a:cubicBezTo>
                    <a:pt x="6949694" y="6013069"/>
                    <a:pt x="7016623" y="5946267"/>
                    <a:pt x="7016623" y="5863844"/>
                  </a:cubicBezTo>
                  <a:lnTo>
                    <a:pt x="7016623" y="161925"/>
                  </a:lnTo>
                  <a:cubicBezTo>
                    <a:pt x="7016496" y="79502"/>
                    <a:pt x="6949694" y="12700"/>
                    <a:pt x="6867271" y="12700"/>
                  </a:cubicBezTo>
                  <a:lnTo>
                    <a:pt x="162052" y="12700"/>
                  </a:lnTo>
                  <a:lnTo>
                    <a:pt x="162052" y="6350"/>
                  </a:lnTo>
                  <a:lnTo>
                    <a:pt x="162052" y="12700"/>
                  </a:lnTo>
                  <a:cubicBezTo>
                    <a:pt x="79502" y="12700"/>
                    <a:pt x="12700" y="79502"/>
                    <a:pt x="12700" y="161925"/>
                  </a:cubicBezTo>
                  <a:close/>
                </a:path>
              </a:pathLst>
            </a:custGeom>
            <a:solidFill>
              <a:srgbClr val="C0C1D7"/>
            </a:solidFill>
          </p:spPr>
        </p:sp>
      </p:grpSp>
      <p:grpSp>
        <p:nvGrpSpPr>
          <p:cNvPr name="Group 9" id="9"/>
          <p:cNvGrpSpPr/>
          <p:nvPr/>
        </p:nvGrpSpPr>
        <p:grpSpPr>
          <a:xfrm rot="0">
            <a:off x="1259830" y="4545658"/>
            <a:ext cx="833586" cy="833586"/>
            <a:chOff x="0" y="0"/>
            <a:chExt cx="1111448" cy="1111448"/>
          </a:xfrm>
        </p:grpSpPr>
        <p:sp>
          <p:nvSpPr>
            <p:cNvPr name="Freeform 10" id="10"/>
            <p:cNvSpPr/>
            <p:nvPr/>
          </p:nvSpPr>
          <p:spPr>
            <a:xfrm flipH="false" flipV="false" rot="0">
              <a:off x="0" y="0"/>
              <a:ext cx="1111504" cy="1111504"/>
            </a:xfrm>
            <a:custGeom>
              <a:avLst/>
              <a:gdLst/>
              <a:ahLst/>
              <a:cxnLst/>
              <a:rect r="r" b="b" t="t" l="l"/>
              <a:pathLst>
                <a:path h="1111504" w="1111504">
                  <a:moveTo>
                    <a:pt x="0" y="555752"/>
                  </a:moveTo>
                  <a:cubicBezTo>
                    <a:pt x="0" y="248793"/>
                    <a:pt x="248793" y="0"/>
                    <a:pt x="555752" y="0"/>
                  </a:cubicBezTo>
                  <a:cubicBezTo>
                    <a:pt x="862711" y="0"/>
                    <a:pt x="1111504" y="248793"/>
                    <a:pt x="1111504" y="555752"/>
                  </a:cubicBezTo>
                  <a:cubicBezTo>
                    <a:pt x="1111504" y="862711"/>
                    <a:pt x="862584" y="1111504"/>
                    <a:pt x="555752" y="1111504"/>
                  </a:cubicBezTo>
                  <a:cubicBezTo>
                    <a:pt x="248920" y="1111504"/>
                    <a:pt x="0" y="862584"/>
                    <a:pt x="0" y="555752"/>
                  </a:cubicBezTo>
                  <a:close/>
                </a:path>
              </a:pathLst>
            </a:custGeom>
            <a:solidFill>
              <a:srgbClr val="4950BC"/>
            </a:solidFill>
          </p:spPr>
        </p:sp>
      </p:grpSp>
      <p:grpSp>
        <p:nvGrpSpPr>
          <p:cNvPr name="Group 11" id="11"/>
          <p:cNvGrpSpPr>
            <a:grpSpLocks noChangeAspect="true"/>
          </p:cNvGrpSpPr>
          <p:nvPr/>
        </p:nvGrpSpPr>
        <p:grpSpPr>
          <a:xfrm rot="0">
            <a:off x="1489025" y="4727972"/>
            <a:ext cx="375048" cy="468809"/>
            <a:chOff x="0" y="0"/>
            <a:chExt cx="500063" cy="625078"/>
          </a:xfrm>
        </p:grpSpPr>
        <p:sp>
          <p:nvSpPr>
            <p:cNvPr name="Freeform 12" id="12" descr="preencoded.png"/>
            <p:cNvSpPr/>
            <p:nvPr/>
          </p:nvSpPr>
          <p:spPr>
            <a:xfrm flipH="false" flipV="false" rot="0">
              <a:off x="0" y="0"/>
              <a:ext cx="500126" cy="625094"/>
            </a:xfrm>
            <a:custGeom>
              <a:avLst/>
              <a:gdLst/>
              <a:ahLst/>
              <a:cxnLst/>
              <a:rect r="r" b="b" t="t" l="l"/>
              <a:pathLst>
                <a:path h="625094" w="500126">
                  <a:moveTo>
                    <a:pt x="0" y="0"/>
                  </a:moveTo>
                  <a:lnTo>
                    <a:pt x="500126" y="0"/>
                  </a:lnTo>
                  <a:lnTo>
                    <a:pt x="500126" y="625094"/>
                  </a:lnTo>
                  <a:lnTo>
                    <a:pt x="0" y="625094"/>
                  </a:lnTo>
                  <a:lnTo>
                    <a:pt x="0" y="0"/>
                  </a:lnTo>
                  <a:close/>
                </a:path>
              </a:pathLst>
            </a:custGeom>
            <a:blipFill>
              <a:blip r:embed="rId3"/>
              <a:stretch>
                <a:fillRect l="0" t="-256" r="12" b="-253"/>
              </a:stretch>
            </a:blipFill>
          </p:spPr>
        </p:sp>
      </p:grpSp>
      <p:grpSp>
        <p:nvGrpSpPr>
          <p:cNvPr name="Group 13" id="13"/>
          <p:cNvGrpSpPr/>
          <p:nvPr/>
        </p:nvGrpSpPr>
        <p:grpSpPr>
          <a:xfrm rot="0">
            <a:off x="6507956" y="4253508"/>
            <a:ext cx="5271939" cy="4519315"/>
            <a:chOff x="0" y="0"/>
            <a:chExt cx="7029252" cy="6025753"/>
          </a:xfrm>
        </p:grpSpPr>
        <p:sp>
          <p:nvSpPr>
            <p:cNvPr name="Freeform 14" id="14"/>
            <p:cNvSpPr/>
            <p:nvPr/>
          </p:nvSpPr>
          <p:spPr>
            <a:xfrm flipH="false" flipV="false" rot="0">
              <a:off x="6350" y="6350"/>
              <a:ext cx="7016623" cy="6013069"/>
            </a:xfrm>
            <a:custGeom>
              <a:avLst/>
              <a:gdLst/>
              <a:ahLst/>
              <a:cxnLst/>
              <a:rect r="r" b="b" t="t" l="l"/>
              <a:pathLst>
                <a:path h="6013069" w="7016623">
                  <a:moveTo>
                    <a:pt x="0" y="155575"/>
                  </a:moveTo>
                  <a:cubicBezTo>
                    <a:pt x="0" y="69723"/>
                    <a:pt x="69723" y="0"/>
                    <a:pt x="155702" y="0"/>
                  </a:cubicBezTo>
                  <a:lnTo>
                    <a:pt x="6860921" y="0"/>
                  </a:lnTo>
                  <a:cubicBezTo>
                    <a:pt x="6946900" y="0"/>
                    <a:pt x="7016623" y="69723"/>
                    <a:pt x="7016623" y="155575"/>
                  </a:cubicBezTo>
                  <a:lnTo>
                    <a:pt x="7016623" y="5857494"/>
                  </a:lnTo>
                  <a:cubicBezTo>
                    <a:pt x="7016623" y="5943473"/>
                    <a:pt x="6946900" y="6013069"/>
                    <a:pt x="6860921" y="6013069"/>
                  </a:cubicBezTo>
                  <a:lnTo>
                    <a:pt x="155702" y="6013069"/>
                  </a:lnTo>
                  <a:cubicBezTo>
                    <a:pt x="69723" y="6013069"/>
                    <a:pt x="0" y="5943346"/>
                    <a:pt x="0" y="5857494"/>
                  </a:cubicBezTo>
                  <a:close/>
                </a:path>
              </a:pathLst>
            </a:custGeom>
            <a:solidFill>
              <a:srgbClr val="DADBF1"/>
            </a:solidFill>
          </p:spPr>
        </p:sp>
        <p:sp>
          <p:nvSpPr>
            <p:cNvPr name="Freeform 15" id="15"/>
            <p:cNvSpPr/>
            <p:nvPr/>
          </p:nvSpPr>
          <p:spPr>
            <a:xfrm flipH="false" flipV="false" rot="0">
              <a:off x="0" y="0"/>
              <a:ext cx="7029323" cy="6025769"/>
            </a:xfrm>
            <a:custGeom>
              <a:avLst/>
              <a:gdLst/>
              <a:ahLst/>
              <a:cxnLst/>
              <a:rect r="r" b="b" t="t" l="l"/>
              <a:pathLst>
                <a:path h="6025769" w="7029323">
                  <a:moveTo>
                    <a:pt x="0" y="161925"/>
                  </a:moveTo>
                  <a:cubicBezTo>
                    <a:pt x="0" y="72517"/>
                    <a:pt x="72517" y="0"/>
                    <a:pt x="162052" y="0"/>
                  </a:cubicBezTo>
                  <a:lnTo>
                    <a:pt x="6867271" y="0"/>
                  </a:lnTo>
                  <a:lnTo>
                    <a:pt x="6867271" y="6350"/>
                  </a:lnTo>
                  <a:lnTo>
                    <a:pt x="6867271" y="0"/>
                  </a:lnTo>
                  <a:cubicBezTo>
                    <a:pt x="6956806" y="0"/>
                    <a:pt x="7029323" y="72517"/>
                    <a:pt x="7029323" y="161925"/>
                  </a:cubicBezTo>
                  <a:lnTo>
                    <a:pt x="7022973" y="161925"/>
                  </a:lnTo>
                  <a:lnTo>
                    <a:pt x="7029323" y="161925"/>
                  </a:lnTo>
                  <a:lnTo>
                    <a:pt x="7029323" y="5863844"/>
                  </a:lnTo>
                  <a:lnTo>
                    <a:pt x="7022973" y="5863844"/>
                  </a:lnTo>
                  <a:lnTo>
                    <a:pt x="7029323" y="5863844"/>
                  </a:lnTo>
                  <a:cubicBezTo>
                    <a:pt x="7029323" y="5953252"/>
                    <a:pt x="6956806" y="6025769"/>
                    <a:pt x="6867271" y="6025769"/>
                  </a:cubicBezTo>
                  <a:lnTo>
                    <a:pt x="6867271" y="6019419"/>
                  </a:lnTo>
                  <a:lnTo>
                    <a:pt x="6867271" y="6025769"/>
                  </a:lnTo>
                  <a:lnTo>
                    <a:pt x="162052" y="6025769"/>
                  </a:lnTo>
                  <a:lnTo>
                    <a:pt x="162052" y="6019419"/>
                  </a:lnTo>
                  <a:lnTo>
                    <a:pt x="162052" y="6025769"/>
                  </a:lnTo>
                  <a:cubicBezTo>
                    <a:pt x="72517" y="6025769"/>
                    <a:pt x="0" y="5953252"/>
                    <a:pt x="0" y="5863844"/>
                  </a:cubicBezTo>
                  <a:lnTo>
                    <a:pt x="0" y="161925"/>
                  </a:lnTo>
                  <a:lnTo>
                    <a:pt x="6350" y="161925"/>
                  </a:lnTo>
                  <a:lnTo>
                    <a:pt x="0" y="161925"/>
                  </a:lnTo>
                  <a:moveTo>
                    <a:pt x="12700" y="161925"/>
                  </a:moveTo>
                  <a:lnTo>
                    <a:pt x="12700" y="5863844"/>
                  </a:lnTo>
                  <a:lnTo>
                    <a:pt x="6350" y="5863844"/>
                  </a:lnTo>
                  <a:lnTo>
                    <a:pt x="12700" y="5863844"/>
                  </a:lnTo>
                  <a:cubicBezTo>
                    <a:pt x="12700" y="5946267"/>
                    <a:pt x="79502" y="6013069"/>
                    <a:pt x="162052" y="6013069"/>
                  </a:cubicBezTo>
                  <a:lnTo>
                    <a:pt x="6867271" y="6013069"/>
                  </a:lnTo>
                  <a:cubicBezTo>
                    <a:pt x="6949694" y="6013069"/>
                    <a:pt x="7016623" y="5946267"/>
                    <a:pt x="7016623" y="5863844"/>
                  </a:cubicBezTo>
                  <a:lnTo>
                    <a:pt x="7016623" y="161925"/>
                  </a:lnTo>
                  <a:cubicBezTo>
                    <a:pt x="7016496" y="79502"/>
                    <a:pt x="6949694" y="12700"/>
                    <a:pt x="6867271" y="12700"/>
                  </a:cubicBezTo>
                  <a:lnTo>
                    <a:pt x="162052" y="12700"/>
                  </a:lnTo>
                  <a:lnTo>
                    <a:pt x="162052" y="6350"/>
                  </a:lnTo>
                  <a:lnTo>
                    <a:pt x="162052" y="12700"/>
                  </a:lnTo>
                  <a:cubicBezTo>
                    <a:pt x="79502" y="12700"/>
                    <a:pt x="12700" y="79502"/>
                    <a:pt x="12700" y="161925"/>
                  </a:cubicBezTo>
                  <a:close/>
                </a:path>
              </a:pathLst>
            </a:custGeom>
            <a:solidFill>
              <a:srgbClr val="C0C1D7"/>
            </a:solidFill>
          </p:spPr>
        </p:sp>
      </p:grpSp>
      <p:grpSp>
        <p:nvGrpSpPr>
          <p:cNvPr name="Group 16" id="16"/>
          <p:cNvGrpSpPr/>
          <p:nvPr/>
        </p:nvGrpSpPr>
        <p:grpSpPr>
          <a:xfrm rot="0">
            <a:off x="6800106" y="4545658"/>
            <a:ext cx="833586" cy="833586"/>
            <a:chOff x="0" y="0"/>
            <a:chExt cx="1111448" cy="1111448"/>
          </a:xfrm>
        </p:grpSpPr>
        <p:sp>
          <p:nvSpPr>
            <p:cNvPr name="Freeform 17" id="17"/>
            <p:cNvSpPr/>
            <p:nvPr/>
          </p:nvSpPr>
          <p:spPr>
            <a:xfrm flipH="false" flipV="false" rot="0">
              <a:off x="0" y="0"/>
              <a:ext cx="1111504" cy="1111504"/>
            </a:xfrm>
            <a:custGeom>
              <a:avLst/>
              <a:gdLst/>
              <a:ahLst/>
              <a:cxnLst/>
              <a:rect r="r" b="b" t="t" l="l"/>
              <a:pathLst>
                <a:path h="1111504" w="1111504">
                  <a:moveTo>
                    <a:pt x="0" y="555752"/>
                  </a:moveTo>
                  <a:cubicBezTo>
                    <a:pt x="0" y="248793"/>
                    <a:pt x="248793" y="0"/>
                    <a:pt x="555752" y="0"/>
                  </a:cubicBezTo>
                  <a:cubicBezTo>
                    <a:pt x="862711" y="0"/>
                    <a:pt x="1111504" y="248793"/>
                    <a:pt x="1111504" y="555752"/>
                  </a:cubicBezTo>
                  <a:cubicBezTo>
                    <a:pt x="1111504" y="862711"/>
                    <a:pt x="862584" y="1111504"/>
                    <a:pt x="555752" y="1111504"/>
                  </a:cubicBezTo>
                  <a:cubicBezTo>
                    <a:pt x="248920" y="1111504"/>
                    <a:pt x="0" y="862584"/>
                    <a:pt x="0" y="555752"/>
                  </a:cubicBezTo>
                  <a:close/>
                </a:path>
              </a:pathLst>
            </a:custGeom>
            <a:solidFill>
              <a:srgbClr val="4950BC"/>
            </a:solidFill>
          </p:spPr>
        </p:sp>
      </p:grpSp>
      <p:grpSp>
        <p:nvGrpSpPr>
          <p:cNvPr name="Group 18" id="18"/>
          <p:cNvGrpSpPr>
            <a:grpSpLocks noChangeAspect="true"/>
          </p:cNvGrpSpPr>
          <p:nvPr/>
        </p:nvGrpSpPr>
        <p:grpSpPr>
          <a:xfrm rot="0">
            <a:off x="7029301" y="4727972"/>
            <a:ext cx="375047" cy="468809"/>
            <a:chOff x="0" y="0"/>
            <a:chExt cx="500063" cy="625078"/>
          </a:xfrm>
        </p:grpSpPr>
        <p:sp>
          <p:nvSpPr>
            <p:cNvPr name="Freeform 19" id="19" descr="preencoded.png"/>
            <p:cNvSpPr/>
            <p:nvPr/>
          </p:nvSpPr>
          <p:spPr>
            <a:xfrm flipH="false" flipV="false" rot="0">
              <a:off x="0" y="0"/>
              <a:ext cx="500126" cy="625094"/>
            </a:xfrm>
            <a:custGeom>
              <a:avLst/>
              <a:gdLst/>
              <a:ahLst/>
              <a:cxnLst/>
              <a:rect r="r" b="b" t="t" l="l"/>
              <a:pathLst>
                <a:path h="625094" w="500126">
                  <a:moveTo>
                    <a:pt x="0" y="0"/>
                  </a:moveTo>
                  <a:lnTo>
                    <a:pt x="500126" y="0"/>
                  </a:lnTo>
                  <a:lnTo>
                    <a:pt x="500126" y="625094"/>
                  </a:lnTo>
                  <a:lnTo>
                    <a:pt x="0" y="625094"/>
                  </a:lnTo>
                  <a:lnTo>
                    <a:pt x="0" y="0"/>
                  </a:lnTo>
                  <a:close/>
                </a:path>
              </a:pathLst>
            </a:custGeom>
            <a:blipFill>
              <a:blip r:embed="rId4"/>
              <a:stretch>
                <a:fillRect l="0" t="-256" r="12" b="-253"/>
              </a:stretch>
            </a:blipFill>
          </p:spPr>
        </p:sp>
      </p:grpSp>
      <p:grpSp>
        <p:nvGrpSpPr>
          <p:cNvPr name="Group 20" id="20"/>
          <p:cNvGrpSpPr/>
          <p:nvPr/>
        </p:nvGrpSpPr>
        <p:grpSpPr>
          <a:xfrm rot="0">
            <a:off x="11987361" y="4253508"/>
            <a:ext cx="5271939" cy="4519315"/>
            <a:chOff x="0" y="0"/>
            <a:chExt cx="7029252" cy="6025753"/>
          </a:xfrm>
        </p:grpSpPr>
        <p:sp>
          <p:nvSpPr>
            <p:cNvPr name="Freeform 21" id="21"/>
            <p:cNvSpPr/>
            <p:nvPr/>
          </p:nvSpPr>
          <p:spPr>
            <a:xfrm flipH="false" flipV="false" rot="0">
              <a:off x="6350" y="6350"/>
              <a:ext cx="7016623" cy="6013069"/>
            </a:xfrm>
            <a:custGeom>
              <a:avLst/>
              <a:gdLst/>
              <a:ahLst/>
              <a:cxnLst/>
              <a:rect r="r" b="b" t="t" l="l"/>
              <a:pathLst>
                <a:path h="6013069" w="7016623">
                  <a:moveTo>
                    <a:pt x="0" y="155575"/>
                  </a:moveTo>
                  <a:cubicBezTo>
                    <a:pt x="0" y="69723"/>
                    <a:pt x="69723" y="0"/>
                    <a:pt x="155702" y="0"/>
                  </a:cubicBezTo>
                  <a:lnTo>
                    <a:pt x="6860921" y="0"/>
                  </a:lnTo>
                  <a:cubicBezTo>
                    <a:pt x="6946900" y="0"/>
                    <a:pt x="7016623" y="69723"/>
                    <a:pt x="7016623" y="155575"/>
                  </a:cubicBezTo>
                  <a:lnTo>
                    <a:pt x="7016623" y="5857494"/>
                  </a:lnTo>
                  <a:cubicBezTo>
                    <a:pt x="7016623" y="5943473"/>
                    <a:pt x="6946900" y="6013069"/>
                    <a:pt x="6860921" y="6013069"/>
                  </a:cubicBezTo>
                  <a:lnTo>
                    <a:pt x="155702" y="6013069"/>
                  </a:lnTo>
                  <a:cubicBezTo>
                    <a:pt x="69723" y="6013069"/>
                    <a:pt x="0" y="5943346"/>
                    <a:pt x="0" y="5857494"/>
                  </a:cubicBezTo>
                  <a:close/>
                </a:path>
              </a:pathLst>
            </a:custGeom>
            <a:solidFill>
              <a:srgbClr val="DADBF1"/>
            </a:solidFill>
          </p:spPr>
        </p:sp>
        <p:sp>
          <p:nvSpPr>
            <p:cNvPr name="Freeform 22" id="22"/>
            <p:cNvSpPr/>
            <p:nvPr/>
          </p:nvSpPr>
          <p:spPr>
            <a:xfrm flipH="false" flipV="false" rot="0">
              <a:off x="0" y="0"/>
              <a:ext cx="7029323" cy="6025769"/>
            </a:xfrm>
            <a:custGeom>
              <a:avLst/>
              <a:gdLst/>
              <a:ahLst/>
              <a:cxnLst/>
              <a:rect r="r" b="b" t="t" l="l"/>
              <a:pathLst>
                <a:path h="6025769" w="7029323">
                  <a:moveTo>
                    <a:pt x="0" y="161925"/>
                  </a:moveTo>
                  <a:cubicBezTo>
                    <a:pt x="0" y="72517"/>
                    <a:pt x="72517" y="0"/>
                    <a:pt x="162052" y="0"/>
                  </a:cubicBezTo>
                  <a:lnTo>
                    <a:pt x="6867271" y="0"/>
                  </a:lnTo>
                  <a:lnTo>
                    <a:pt x="6867271" y="6350"/>
                  </a:lnTo>
                  <a:lnTo>
                    <a:pt x="6867271" y="0"/>
                  </a:lnTo>
                  <a:cubicBezTo>
                    <a:pt x="6956806" y="0"/>
                    <a:pt x="7029323" y="72517"/>
                    <a:pt x="7029323" y="161925"/>
                  </a:cubicBezTo>
                  <a:lnTo>
                    <a:pt x="7022973" y="161925"/>
                  </a:lnTo>
                  <a:lnTo>
                    <a:pt x="7029323" y="161925"/>
                  </a:lnTo>
                  <a:lnTo>
                    <a:pt x="7029323" y="5863844"/>
                  </a:lnTo>
                  <a:lnTo>
                    <a:pt x="7022973" y="5863844"/>
                  </a:lnTo>
                  <a:lnTo>
                    <a:pt x="7029323" y="5863844"/>
                  </a:lnTo>
                  <a:cubicBezTo>
                    <a:pt x="7029323" y="5953252"/>
                    <a:pt x="6956806" y="6025769"/>
                    <a:pt x="6867271" y="6025769"/>
                  </a:cubicBezTo>
                  <a:lnTo>
                    <a:pt x="6867271" y="6019419"/>
                  </a:lnTo>
                  <a:lnTo>
                    <a:pt x="6867271" y="6025769"/>
                  </a:lnTo>
                  <a:lnTo>
                    <a:pt x="162052" y="6025769"/>
                  </a:lnTo>
                  <a:lnTo>
                    <a:pt x="162052" y="6019419"/>
                  </a:lnTo>
                  <a:lnTo>
                    <a:pt x="162052" y="6025769"/>
                  </a:lnTo>
                  <a:cubicBezTo>
                    <a:pt x="72517" y="6025769"/>
                    <a:pt x="0" y="5953252"/>
                    <a:pt x="0" y="5863844"/>
                  </a:cubicBezTo>
                  <a:lnTo>
                    <a:pt x="0" y="161925"/>
                  </a:lnTo>
                  <a:lnTo>
                    <a:pt x="6350" y="161925"/>
                  </a:lnTo>
                  <a:lnTo>
                    <a:pt x="0" y="161925"/>
                  </a:lnTo>
                  <a:moveTo>
                    <a:pt x="12700" y="161925"/>
                  </a:moveTo>
                  <a:lnTo>
                    <a:pt x="12700" y="5863844"/>
                  </a:lnTo>
                  <a:lnTo>
                    <a:pt x="6350" y="5863844"/>
                  </a:lnTo>
                  <a:lnTo>
                    <a:pt x="12700" y="5863844"/>
                  </a:lnTo>
                  <a:cubicBezTo>
                    <a:pt x="12700" y="5946267"/>
                    <a:pt x="79502" y="6013069"/>
                    <a:pt x="162052" y="6013069"/>
                  </a:cubicBezTo>
                  <a:lnTo>
                    <a:pt x="6867271" y="6013069"/>
                  </a:lnTo>
                  <a:cubicBezTo>
                    <a:pt x="6949694" y="6013069"/>
                    <a:pt x="7016623" y="5946267"/>
                    <a:pt x="7016623" y="5863844"/>
                  </a:cubicBezTo>
                  <a:lnTo>
                    <a:pt x="7016623" y="161925"/>
                  </a:lnTo>
                  <a:cubicBezTo>
                    <a:pt x="7016496" y="79502"/>
                    <a:pt x="6949694" y="12700"/>
                    <a:pt x="6867271" y="12700"/>
                  </a:cubicBezTo>
                  <a:lnTo>
                    <a:pt x="162052" y="12700"/>
                  </a:lnTo>
                  <a:lnTo>
                    <a:pt x="162052" y="6350"/>
                  </a:lnTo>
                  <a:lnTo>
                    <a:pt x="162052" y="12700"/>
                  </a:lnTo>
                  <a:cubicBezTo>
                    <a:pt x="79502" y="12700"/>
                    <a:pt x="12700" y="79502"/>
                    <a:pt x="12700" y="161925"/>
                  </a:cubicBezTo>
                  <a:close/>
                </a:path>
              </a:pathLst>
            </a:custGeom>
            <a:solidFill>
              <a:srgbClr val="C0C1D7"/>
            </a:solidFill>
          </p:spPr>
        </p:sp>
      </p:grpSp>
      <p:grpSp>
        <p:nvGrpSpPr>
          <p:cNvPr name="Group 23" id="23"/>
          <p:cNvGrpSpPr/>
          <p:nvPr/>
        </p:nvGrpSpPr>
        <p:grpSpPr>
          <a:xfrm rot="0">
            <a:off x="12340381" y="4545658"/>
            <a:ext cx="833586" cy="833586"/>
            <a:chOff x="0" y="0"/>
            <a:chExt cx="1111448" cy="1111448"/>
          </a:xfrm>
        </p:grpSpPr>
        <p:sp>
          <p:nvSpPr>
            <p:cNvPr name="Freeform 24" id="24"/>
            <p:cNvSpPr/>
            <p:nvPr/>
          </p:nvSpPr>
          <p:spPr>
            <a:xfrm flipH="false" flipV="false" rot="0">
              <a:off x="0" y="0"/>
              <a:ext cx="1111504" cy="1111504"/>
            </a:xfrm>
            <a:custGeom>
              <a:avLst/>
              <a:gdLst/>
              <a:ahLst/>
              <a:cxnLst/>
              <a:rect r="r" b="b" t="t" l="l"/>
              <a:pathLst>
                <a:path h="1111504" w="1111504">
                  <a:moveTo>
                    <a:pt x="0" y="555752"/>
                  </a:moveTo>
                  <a:cubicBezTo>
                    <a:pt x="0" y="248793"/>
                    <a:pt x="248793" y="0"/>
                    <a:pt x="555752" y="0"/>
                  </a:cubicBezTo>
                  <a:cubicBezTo>
                    <a:pt x="862711" y="0"/>
                    <a:pt x="1111504" y="248793"/>
                    <a:pt x="1111504" y="555752"/>
                  </a:cubicBezTo>
                  <a:cubicBezTo>
                    <a:pt x="1111504" y="862711"/>
                    <a:pt x="862584" y="1111504"/>
                    <a:pt x="555752" y="1111504"/>
                  </a:cubicBezTo>
                  <a:cubicBezTo>
                    <a:pt x="248920" y="1111504"/>
                    <a:pt x="0" y="862584"/>
                    <a:pt x="0" y="555752"/>
                  </a:cubicBezTo>
                  <a:close/>
                </a:path>
              </a:pathLst>
            </a:custGeom>
            <a:solidFill>
              <a:srgbClr val="4950BC"/>
            </a:solidFill>
          </p:spPr>
        </p:sp>
      </p:grpSp>
      <p:grpSp>
        <p:nvGrpSpPr>
          <p:cNvPr name="Group 25" id="25"/>
          <p:cNvGrpSpPr>
            <a:grpSpLocks noChangeAspect="true"/>
          </p:cNvGrpSpPr>
          <p:nvPr/>
        </p:nvGrpSpPr>
        <p:grpSpPr>
          <a:xfrm rot="0">
            <a:off x="12569577" y="4727972"/>
            <a:ext cx="375047" cy="468809"/>
            <a:chOff x="0" y="0"/>
            <a:chExt cx="500063" cy="625078"/>
          </a:xfrm>
        </p:grpSpPr>
        <p:sp>
          <p:nvSpPr>
            <p:cNvPr name="Freeform 26" id="26" descr="preencoded.png"/>
            <p:cNvSpPr/>
            <p:nvPr/>
          </p:nvSpPr>
          <p:spPr>
            <a:xfrm flipH="false" flipV="false" rot="0">
              <a:off x="0" y="0"/>
              <a:ext cx="500126" cy="625094"/>
            </a:xfrm>
            <a:custGeom>
              <a:avLst/>
              <a:gdLst/>
              <a:ahLst/>
              <a:cxnLst/>
              <a:rect r="r" b="b" t="t" l="l"/>
              <a:pathLst>
                <a:path h="625094" w="500126">
                  <a:moveTo>
                    <a:pt x="0" y="0"/>
                  </a:moveTo>
                  <a:lnTo>
                    <a:pt x="500126" y="0"/>
                  </a:lnTo>
                  <a:lnTo>
                    <a:pt x="500126" y="625094"/>
                  </a:lnTo>
                  <a:lnTo>
                    <a:pt x="0" y="625094"/>
                  </a:lnTo>
                  <a:lnTo>
                    <a:pt x="0" y="0"/>
                  </a:lnTo>
                  <a:close/>
                </a:path>
              </a:pathLst>
            </a:custGeom>
            <a:blipFill>
              <a:blip r:embed="rId5"/>
              <a:stretch>
                <a:fillRect l="0" t="-256" r="12" b="-253"/>
              </a:stretch>
            </a:blipFill>
          </p:spPr>
        </p:sp>
      </p:grpSp>
      <p:sp>
        <p:nvSpPr>
          <p:cNvPr name="Freeform 27" id="27"/>
          <p:cNvSpPr/>
          <p:nvPr/>
        </p:nvSpPr>
        <p:spPr>
          <a:xfrm flipH="false" flipV="false" rot="0">
            <a:off x="0" y="-6033493"/>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6"/>
            <a:stretch>
              <a:fillRect l="0" t="-9259" r="0" b="-9259"/>
            </a:stretch>
          </a:blipFill>
        </p:spPr>
      </p:sp>
      <p:sp>
        <p:nvSpPr>
          <p:cNvPr name="Freeform 28" id="28"/>
          <p:cNvSpPr/>
          <p:nvPr/>
        </p:nvSpPr>
        <p:spPr>
          <a:xfrm flipH="false" flipV="false" rot="0">
            <a:off x="-3323195" y="8772822"/>
            <a:ext cx="22672759" cy="8229600"/>
          </a:xfrm>
          <a:custGeom>
            <a:avLst/>
            <a:gdLst/>
            <a:ahLst/>
            <a:cxnLst/>
            <a:rect r="r" b="b" t="t" l="l"/>
            <a:pathLst>
              <a:path h="8229600" w="22672759">
                <a:moveTo>
                  <a:pt x="0" y="0"/>
                </a:moveTo>
                <a:lnTo>
                  <a:pt x="22672759" y="0"/>
                </a:lnTo>
                <a:lnTo>
                  <a:pt x="22672759" y="8229600"/>
                </a:lnTo>
                <a:lnTo>
                  <a:pt x="0" y="8229600"/>
                </a:lnTo>
                <a:lnTo>
                  <a:pt x="0" y="0"/>
                </a:lnTo>
                <a:close/>
              </a:path>
            </a:pathLst>
          </a:custGeom>
          <a:blipFill>
            <a:blip r:embed="rId6"/>
            <a:stretch>
              <a:fillRect l="0" t="-41834" r="0" b="-41834"/>
            </a:stretch>
          </a:blipFill>
        </p:spPr>
      </p:sp>
      <p:sp>
        <p:nvSpPr>
          <p:cNvPr name="Freeform 29" id="29"/>
          <p:cNvSpPr/>
          <p:nvPr/>
        </p:nvSpPr>
        <p:spPr>
          <a:xfrm flipH="false" flipV="false" rot="0">
            <a:off x="-11376720" y="1081981"/>
            <a:ext cx="12344400" cy="8229600"/>
          </a:xfrm>
          <a:custGeom>
            <a:avLst/>
            <a:gdLst/>
            <a:ahLst/>
            <a:cxnLst/>
            <a:rect r="r" b="b" t="t" l="l"/>
            <a:pathLst>
              <a:path h="8229600" w="12344400">
                <a:moveTo>
                  <a:pt x="0" y="0"/>
                </a:moveTo>
                <a:lnTo>
                  <a:pt x="12344400" y="0"/>
                </a:lnTo>
                <a:lnTo>
                  <a:pt x="12344400" y="8229600"/>
                </a:lnTo>
                <a:lnTo>
                  <a:pt x="0" y="8229600"/>
                </a:lnTo>
                <a:lnTo>
                  <a:pt x="0" y="0"/>
                </a:lnTo>
                <a:close/>
              </a:path>
            </a:pathLst>
          </a:custGeom>
          <a:blipFill>
            <a:blip r:embed="rId6"/>
            <a:stretch>
              <a:fillRect l="0" t="0" r="0" b="0"/>
            </a:stretch>
          </a:blipFill>
        </p:spPr>
      </p:sp>
      <p:sp>
        <p:nvSpPr>
          <p:cNvPr name="Freeform 30" id="30"/>
          <p:cNvSpPr/>
          <p:nvPr/>
        </p:nvSpPr>
        <p:spPr>
          <a:xfrm flipH="false" flipV="false" rot="0">
            <a:off x="17259300" y="1976438"/>
            <a:ext cx="12344400" cy="8229600"/>
          </a:xfrm>
          <a:custGeom>
            <a:avLst/>
            <a:gdLst/>
            <a:ahLst/>
            <a:cxnLst/>
            <a:rect r="r" b="b" t="t" l="l"/>
            <a:pathLst>
              <a:path h="8229600" w="12344400">
                <a:moveTo>
                  <a:pt x="0" y="0"/>
                </a:moveTo>
                <a:lnTo>
                  <a:pt x="12344400" y="0"/>
                </a:lnTo>
                <a:lnTo>
                  <a:pt x="12344400" y="8229600"/>
                </a:lnTo>
                <a:lnTo>
                  <a:pt x="0" y="8229600"/>
                </a:lnTo>
                <a:lnTo>
                  <a:pt x="0" y="0"/>
                </a:lnTo>
                <a:close/>
              </a:path>
            </a:pathLst>
          </a:custGeom>
          <a:blipFill>
            <a:blip r:embed="rId6"/>
            <a:stretch>
              <a:fillRect l="0" t="0" r="0" b="0"/>
            </a:stretch>
          </a:blipFill>
        </p:spPr>
      </p:sp>
      <p:sp>
        <p:nvSpPr>
          <p:cNvPr name="Freeform 31" id="31"/>
          <p:cNvSpPr/>
          <p:nvPr/>
        </p:nvSpPr>
        <p:spPr>
          <a:xfrm flipH="false" flipV="false" rot="0">
            <a:off x="6167160" y="4253508"/>
            <a:ext cx="385438" cy="4519315"/>
          </a:xfrm>
          <a:custGeom>
            <a:avLst/>
            <a:gdLst/>
            <a:ahLst/>
            <a:cxnLst/>
            <a:rect r="r" b="b" t="t" l="l"/>
            <a:pathLst>
              <a:path h="4519315" w="385438">
                <a:moveTo>
                  <a:pt x="0" y="0"/>
                </a:moveTo>
                <a:lnTo>
                  <a:pt x="385439" y="0"/>
                </a:lnTo>
                <a:lnTo>
                  <a:pt x="385439" y="4519314"/>
                </a:lnTo>
                <a:lnTo>
                  <a:pt x="0" y="4519314"/>
                </a:lnTo>
                <a:lnTo>
                  <a:pt x="0" y="0"/>
                </a:lnTo>
                <a:close/>
              </a:path>
            </a:pathLst>
          </a:custGeom>
          <a:blipFill>
            <a:blip r:embed="rId6"/>
            <a:stretch>
              <a:fillRect l="0" t="0" r="-1658769" b="0"/>
            </a:stretch>
          </a:blipFill>
        </p:spPr>
      </p:sp>
      <p:sp>
        <p:nvSpPr>
          <p:cNvPr name="TextBox 32" id="32"/>
          <p:cNvSpPr txBox="true"/>
          <p:nvPr/>
        </p:nvSpPr>
        <p:spPr>
          <a:xfrm rot="0">
            <a:off x="365225" y="405409"/>
            <a:ext cx="16343114" cy="1774924"/>
          </a:xfrm>
          <a:prstGeom prst="rect">
            <a:avLst/>
          </a:prstGeom>
        </p:spPr>
        <p:txBody>
          <a:bodyPr anchor="t" rtlCol="false" tIns="0" lIns="0" bIns="0" rIns="0">
            <a:spAutoFit/>
          </a:bodyPr>
          <a:lstStyle/>
          <a:p>
            <a:pPr algn="l">
              <a:lnSpc>
                <a:spcPts val="6812"/>
              </a:lnSpc>
            </a:pPr>
            <a:r>
              <a:rPr lang="en-US" sz="5437" b="true">
                <a:solidFill>
                  <a:srgbClr val="000000"/>
                </a:solidFill>
                <a:latin typeface="Inter Bold"/>
                <a:ea typeface="Inter Bold"/>
                <a:cs typeface="Inter Bold"/>
                <a:sym typeface="Inter Bold"/>
              </a:rPr>
              <a:t>Foundational Choices: Career Options After 10th Grade</a:t>
            </a:r>
          </a:p>
        </p:txBody>
      </p:sp>
      <p:sp>
        <p:nvSpPr>
          <p:cNvPr name="TextBox 33" id="33"/>
          <p:cNvSpPr txBox="true"/>
          <p:nvPr/>
        </p:nvSpPr>
        <p:spPr>
          <a:xfrm rot="0">
            <a:off x="972442" y="2970907"/>
            <a:ext cx="16343114" cy="974824"/>
          </a:xfrm>
          <a:prstGeom prst="rect">
            <a:avLst/>
          </a:prstGeom>
        </p:spPr>
        <p:txBody>
          <a:bodyPr anchor="t" rtlCol="false" tIns="0" lIns="0" bIns="0" rIns="0">
            <a:spAutoFit/>
          </a:bodyPr>
          <a:lstStyle/>
          <a:p>
            <a:pPr algn="l">
              <a:lnSpc>
                <a:spcPts val="3500"/>
              </a:lnSpc>
            </a:pPr>
            <a:r>
              <a:rPr lang="en-US" sz="2187">
                <a:solidFill>
                  <a:srgbClr val="272525"/>
                </a:solidFill>
                <a:latin typeface="Inter"/>
                <a:ea typeface="Inter"/>
                <a:cs typeface="Inter"/>
                <a:sym typeface="Inter"/>
              </a:rPr>
              <a:t>After completing 10th grade, students face their first major academic decision: choosing a stream that aligns with their interests and future career goals.</a:t>
            </a:r>
          </a:p>
        </p:txBody>
      </p:sp>
      <p:sp>
        <p:nvSpPr>
          <p:cNvPr name="TextBox 34" id="34"/>
          <p:cNvSpPr txBox="true"/>
          <p:nvPr/>
        </p:nvSpPr>
        <p:spPr>
          <a:xfrm rot="0">
            <a:off x="1259830" y="5638056"/>
            <a:ext cx="3473351" cy="453181"/>
          </a:xfrm>
          <a:prstGeom prst="rect">
            <a:avLst/>
          </a:prstGeom>
        </p:spPr>
        <p:txBody>
          <a:bodyPr anchor="t" rtlCol="false" tIns="0" lIns="0" bIns="0" rIns="0">
            <a:spAutoFit/>
          </a:bodyPr>
          <a:lstStyle/>
          <a:p>
            <a:pPr algn="l">
              <a:lnSpc>
                <a:spcPts val="3374"/>
              </a:lnSpc>
            </a:pPr>
            <a:r>
              <a:rPr lang="en-US" sz="2687" b="true">
                <a:solidFill>
                  <a:srgbClr val="272525"/>
                </a:solidFill>
                <a:latin typeface="Inter Bold"/>
                <a:ea typeface="Inter Bold"/>
                <a:cs typeface="Inter Bold"/>
                <a:sym typeface="Inter Bold"/>
              </a:rPr>
              <a:t>Science Stream</a:t>
            </a:r>
          </a:p>
        </p:txBody>
      </p:sp>
      <p:sp>
        <p:nvSpPr>
          <p:cNvPr name="TextBox 35" id="35"/>
          <p:cNvSpPr txBox="true"/>
          <p:nvPr/>
        </p:nvSpPr>
        <p:spPr>
          <a:xfrm rot="0">
            <a:off x="1259830" y="6172200"/>
            <a:ext cx="4687640" cy="1863924"/>
          </a:xfrm>
          <a:prstGeom prst="rect">
            <a:avLst/>
          </a:prstGeom>
        </p:spPr>
        <p:txBody>
          <a:bodyPr anchor="t" rtlCol="false" tIns="0" lIns="0" bIns="0" rIns="0">
            <a:spAutoFit/>
          </a:bodyPr>
          <a:lstStyle/>
          <a:p>
            <a:pPr algn="l">
              <a:lnSpc>
                <a:spcPts val="3500"/>
              </a:lnSpc>
            </a:pPr>
            <a:r>
              <a:rPr lang="en-US" sz="2187">
                <a:solidFill>
                  <a:srgbClr val="272525"/>
                </a:solidFill>
                <a:latin typeface="Inter"/>
                <a:ea typeface="Inter"/>
                <a:cs typeface="Inter"/>
                <a:sym typeface="Inter"/>
              </a:rPr>
              <a:t>Focuses on Physics, Chemistry, Biology, and Mathematics. Ideal for aspiring engineers, doctors, or researchers.</a:t>
            </a:r>
          </a:p>
        </p:txBody>
      </p:sp>
      <p:sp>
        <p:nvSpPr>
          <p:cNvPr name="TextBox 36" id="36"/>
          <p:cNvSpPr txBox="true"/>
          <p:nvPr/>
        </p:nvSpPr>
        <p:spPr>
          <a:xfrm rot="0">
            <a:off x="6800106" y="5638056"/>
            <a:ext cx="3473351" cy="453181"/>
          </a:xfrm>
          <a:prstGeom prst="rect">
            <a:avLst/>
          </a:prstGeom>
        </p:spPr>
        <p:txBody>
          <a:bodyPr anchor="t" rtlCol="false" tIns="0" lIns="0" bIns="0" rIns="0">
            <a:spAutoFit/>
          </a:bodyPr>
          <a:lstStyle/>
          <a:p>
            <a:pPr algn="l">
              <a:lnSpc>
                <a:spcPts val="3374"/>
              </a:lnSpc>
            </a:pPr>
            <a:r>
              <a:rPr lang="en-US" sz="2687" b="true">
                <a:solidFill>
                  <a:srgbClr val="272525"/>
                </a:solidFill>
                <a:latin typeface="Inter Bold"/>
                <a:ea typeface="Inter Bold"/>
                <a:cs typeface="Inter Bold"/>
                <a:sym typeface="Inter Bold"/>
              </a:rPr>
              <a:t>Commerce Stream</a:t>
            </a:r>
          </a:p>
        </p:txBody>
      </p:sp>
      <p:sp>
        <p:nvSpPr>
          <p:cNvPr name="TextBox 37" id="37"/>
          <p:cNvSpPr txBox="true"/>
          <p:nvPr/>
        </p:nvSpPr>
        <p:spPr>
          <a:xfrm rot="0">
            <a:off x="6800106" y="6172200"/>
            <a:ext cx="4687640" cy="2308473"/>
          </a:xfrm>
          <a:prstGeom prst="rect">
            <a:avLst/>
          </a:prstGeom>
        </p:spPr>
        <p:txBody>
          <a:bodyPr anchor="t" rtlCol="false" tIns="0" lIns="0" bIns="0" rIns="0">
            <a:spAutoFit/>
          </a:bodyPr>
          <a:lstStyle/>
          <a:p>
            <a:pPr algn="l">
              <a:lnSpc>
                <a:spcPts val="3500"/>
              </a:lnSpc>
            </a:pPr>
            <a:r>
              <a:rPr lang="en-US" sz="2187">
                <a:solidFill>
                  <a:srgbClr val="272525"/>
                </a:solidFill>
                <a:latin typeface="Inter"/>
                <a:ea typeface="Inter"/>
                <a:cs typeface="Inter"/>
                <a:sym typeface="Inter"/>
              </a:rPr>
              <a:t>Covers Business Studies, Economics, Accountancy, and Mathematics. Suits those interested in finance, management, or entrepreneurship.</a:t>
            </a:r>
          </a:p>
        </p:txBody>
      </p:sp>
      <p:sp>
        <p:nvSpPr>
          <p:cNvPr name="TextBox 38" id="38"/>
          <p:cNvSpPr txBox="true"/>
          <p:nvPr/>
        </p:nvSpPr>
        <p:spPr>
          <a:xfrm rot="0">
            <a:off x="12340381" y="5638056"/>
            <a:ext cx="4086523" cy="453181"/>
          </a:xfrm>
          <a:prstGeom prst="rect">
            <a:avLst/>
          </a:prstGeom>
        </p:spPr>
        <p:txBody>
          <a:bodyPr anchor="t" rtlCol="false" tIns="0" lIns="0" bIns="0" rIns="0">
            <a:spAutoFit/>
          </a:bodyPr>
          <a:lstStyle/>
          <a:p>
            <a:pPr algn="l">
              <a:lnSpc>
                <a:spcPts val="3374"/>
              </a:lnSpc>
            </a:pPr>
            <a:r>
              <a:rPr lang="en-US" sz="2687" b="true">
                <a:solidFill>
                  <a:srgbClr val="272525"/>
                </a:solidFill>
                <a:latin typeface="Inter Bold"/>
                <a:ea typeface="Inter Bold"/>
                <a:cs typeface="Inter Bold"/>
                <a:sym typeface="Inter Bold"/>
              </a:rPr>
              <a:t>Arts/Humanities Stream</a:t>
            </a:r>
          </a:p>
        </p:txBody>
      </p:sp>
      <p:sp>
        <p:nvSpPr>
          <p:cNvPr name="TextBox 39" id="39"/>
          <p:cNvSpPr txBox="true"/>
          <p:nvPr/>
        </p:nvSpPr>
        <p:spPr>
          <a:xfrm rot="0">
            <a:off x="12340381" y="6172200"/>
            <a:ext cx="4687640" cy="1863924"/>
          </a:xfrm>
          <a:prstGeom prst="rect">
            <a:avLst/>
          </a:prstGeom>
        </p:spPr>
        <p:txBody>
          <a:bodyPr anchor="t" rtlCol="false" tIns="0" lIns="0" bIns="0" rIns="0">
            <a:spAutoFit/>
          </a:bodyPr>
          <a:lstStyle/>
          <a:p>
            <a:pPr algn="l">
              <a:lnSpc>
                <a:spcPts val="3500"/>
              </a:lnSpc>
            </a:pPr>
            <a:r>
              <a:rPr lang="en-US" sz="2187">
                <a:solidFill>
                  <a:srgbClr val="272525"/>
                </a:solidFill>
                <a:latin typeface="Inter"/>
                <a:ea typeface="Inter"/>
                <a:cs typeface="Inter"/>
                <a:sym typeface="Inter"/>
              </a:rPr>
              <a:t>Includes History, Political Science, Literature, Psychology, and Sociology. Best for creative fields, social sciences, or civil services.</a:t>
            </a:r>
          </a:p>
        </p:txBody>
      </p:sp>
      <p:sp>
        <p:nvSpPr>
          <p:cNvPr name="TextBox 40" id="40"/>
          <p:cNvSpPr txBox="true"/>
          <p:nvPr/>
        </p:nvSpPr>
        <p:spPr>
          <a:xfrm rot="0">
            <a:off x="1028700" y="9172575"/>
            <a:ext cx="16343114" cy="530275"/>
          </a:xfrm>
          <a:prstGeom prst="rect">
            <a:avLst/>
          </a:prstGeom>
        </p:spPr>
        <p:txBody>
          <a:bodyPr anchor="t" rtlCol="false" tIns="0" lIns="0" bIns="0" rIns="0">
            <a:spAutoFit/>
          </a:bodyPr>
          <a:lstStyle/>
          <a:p>
            <a:pPr algn="l">
              <a:lnSpc>
                <a:spcPts val="3500"/>
              </a:lnSpc>
            </a:pPr>
            <a:r>
              <a:rPr lang="en-US" sz="2187">
                <a:solidFill>
                  <a:srgbClr val="272525"/>
                </a:solidFill>
                <a:latin typeface="Inter"/>
                <a:ea typeface="Inter"/>
                <a:cs typeface="Inter"/>
                <a:sym typeface="Inter"/>
              </a:rPr>
              <a:t>Each stream opens doors to a diverse range of undergraduate courses and professional opportunities.</a:t>
            </a:r>
          </a:p>
        </p:txBody>
      </p:sp>
      <p:sp>
        <p:nvSpPr>
          <p:cNvPr name="Freeform 41" id="41"/>
          <p:cNvSpPr/>
          <p:nvPr/>
        </p:nvSpPr>
        <p:spPr>
          <a:xfrm flipH="false" flipV="false" rot="0">
            <a:off x="11698526" y="4253507"/>
            <a:ext cx="387006" cy="4537696"/>
          </a:xfrm>
          <a:custGeom>
            <a:avLst/>
            <a:gdLst/>
            <a:ahLst/>
            <a:cxnLst/>
            <a:rect r="r" b="b" t="t" l="l"/>
            <a:pathLst>
              <a:path h="4537696" w="387006">
                <a:moveTo>
                  <a:pt x="0" y="0"/>
                </a:moveTo>
                <a:lnTo>
                  <a:pt x="387006" y="0"/>
                </a:lnTo>
                <a:lnTo>
                  <a:pt x="387006" y="4537696"/>
                </a:lnTo>
                <a:lnTo>
                  <a:pt x="0" y="4537696"/>
                </a:lnTo>
                <a:lnTo>
                  <a:pt x="0" y="0"/>
                </a:lnTo>
                <a:close/>
              </a:path>
            </a:pathLst>
          </a:custGeom>
          <a:blipFill>
            <a:blip r:embed="rId6"/>
            <a:stretch>
              <a:fillRect l="0" t="0" r="-1658769"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a:grpSpLocks noChangeAspect="true"/>
          </p:cNvGrpSpPr>
          <p:nvPr/>
        </p:nvGrpSpPr>
        <p:grpSpPr>
          <a:xfrm rot="0">
            <a:off x="767357" y="4404420"/>
            <a:ext cx="5805785" cy="5031581"/>
            <a:chOff x="0" y="0"/>
            <a:chExt cx="7741047" cy="6708775"/>
          </a:xfrm>
        </p:grpSpPr>
        <p:sp>
          <p:nvSpPr>
            <p:cNvPr name="Freeform 7" id="7" descr="preencoded.png"/>
            <p:cNvSpPr/>
            <p:nvPr/>
          </p:nvSpPr>
          <p:spPr>
            <a:xfrm flipH="false" flipV="false" rot="0">
              <a:off x="0" y="0"/>
              <a:ext cx="7741031" cy="6708775"/>
            </a:xfrm>
            <a:custGeom>
              <a:avLst/>
              <a:gdLst/>
              <a:ahLst/>
              <a:cxnLst/>
              <a:rect r="r" b="b" t="t" l="l"/>
              <a:pathLst>
                <a:path h="6708775" w="7741031">
                  <a:moveTo>
                    <a:pt x="0" y="0"/>
                  </a:moveTo>
                  <a:lnTo>
                    <a:pt x="7741031" y="0"/>
                  </a:lnTo>
                  <a:lnTo>
                    <a:pt x="7741031" y="6708775"/>
                  </a:lnTo>
                  <a:lnTo>
                    <a:pt x="0" y="6708775"/>
                  </a:lnTo>
                  <a:lnTo>
                    <a:pt x="0" y="0"/>
                  </a:lnTo>
                  <a:close/>
                </a:path>
              </a:pathLst>
            </a:custGeom>
            <a:blipFill>
              <a:blip r:embed="rId3"/>
              <a:stretch>
                <a:fillRect l="-62" t="0" r="-62" b="0"/>
              </a:stretch>
            </a:blipFill>
          </p:spPr>
        </p:sp>
      </p:grpSp>
      <p:grpSp>
        <p:nvGrpSpPr>
          <p:cNvPr name="Group 8" id="8"/>
          <p:cNvGrpSpPr/>
          <p:nvPr/>
        </p:nvGrpSpPr>
        <p:grpSpPr>
          <a:xfrm rot="0">
            <a:off x="9406681" y="2557314"/>
            <a:ext cx="8137772" cy="2685604"/>
            <a:chOff x="0" y="0"/>
            <a:chExt cx="10850363" cy="3580805"/>
          </a:xfrm>
        </p:grpSpPr>
        <p:sp>
          <p:nvSpPr>
            <p:cNvPr name="Freeform 9" id="9"/>
            <p:cNvSpPr/>
            <p:nvPr/>
          </p:nvSpPr>
          <p:spPr>
            <a:xfrm flipH="false" flipV="false" rot="0">
              <a:off x="19050" y="19050"/>
              <a:ext cx="10812272" cy="3542665"/>
            </a:xfrm>
            <a:custGeom>
              <a:avLst/>
              <a:gdLst/>
              <a:ahLst/>
              <a:cxnLst/>
              <a:rect r="r" b="b" t="t" l="l"/>
              <a:pathLst>
                <a:path h="3542665" w="10812272">
                  <a:moveTo>
                    <a:pt x="0" y="122809"/>
                  </a:moveTo>
                  <a:cubicBezTo>
                    <a:pt x="0" y="54991"/>
                    <a:pt x="55372" y="0"/>
                    <a:pt x="123698" y="0"/>
                  </a:cubicBezTo>
                  <a:lnTo>
                    <a:pt x="10688574" y="0"/>
                  </a:lnTo>
                  <a:cubicBezTo>
                    <a:pt x="10756900" y="0"/>
                    <a:pt x="10812272" y="54991"/>
                    <a:pt x="10812272" y="122809"/>
                  </a:cubicBezTo>
                  <a:lnTo>
                    <a:pt x="10812272" y="3419856"/>
                  </a:lnTo>
                  <a:cubicBezTo>
                    <a:pt x="10812272" y="3487674"/>
                    <a:pt x="10756900" y="3542665"/>
                    <a:pt x="10688574" y="3542665"/>
                  </a:cubicBezTo>
                  <a:lnTo>
                    <a:pt x="123698" y="3542665"/>
                  </a:lnTo>
                  <a:cubicBezTo>
                    <a:pt x="55372" y="3542665"/>
                    <a:pt x="0" y="3487674"/>
                    <a:pt x="0" y="3419856"/>
                  </a:cubicBezTo>
                  <a:close/>
                </a:path>
              </a:pathLst>
            </a:custGeom>
            <a:solidFill>
              <a:srgbClr val="FFFFFF"/>
            </a:solidFill>
          </p:spPr>
        </p:sp>
        <p:sp>
          <p:nvSpPr>
            <p:cNvPr name="Freeform 10" id="10"/>
            <p:cNvSpPr/>
            <p:nvPr/>
          </p:nvSpPr>
          <p:spPr>
            <a:xfrm flipH="false" flipV="false" rot="0">
              <a:off x="0" y="0"/>
              <a:ext cx="10850372" cy="3580765"/>
            </a:xfrm>
            <a:custGeom>
              <a:avLst/>
              <a:gdLst/>
              <a:ahLst/>
              <a:cxnLst/>
              <a:rect r="r" b="b" t="t" l="l"/>
              <a:pathLst>
                <a:path h="3580765" w="10850372">
                  <a:moveTo>
                    <a:pt x="0" y="141859"/>
                  </a:moveTo>
                  <a:cubicBezTo>
                    <a:pt x="0" y="63373"/>
                    <a:pt x="64008" y="0"/>
                    <a:pt x="142748" y="0"/>
                  </a:cubicBezTo>
                  <a:lnTo>
                    <a:pt x="10707624" y="0"/>
                  </a:lnTo>
                  <a:lnTo>
                    <a:pt x="10707624" y="19050"/>
                  </a:lnTo>
                  <a:lnTo>
                    <a:pt x="10707624" y="0"/>
                  </a:lnTo>
                  <a:cubicBezTo>
                    <a:pt x="10786364" y="0"/>
                    <a:pt x="10850372" y="63373"/>
                    <a:pt x="10850372" y="141859"/>
                  </a:cubicBezTo>
                  <a:lnTo>
                    <a:pt x="10831322" y="141859"/>
                  </a:lnTo>
                  <a:lnTo>
                    <a:pt x="10850372" y="141859"/>
                  </a:lnTo>
                  <a:lnTo>
                    <a:pt x="10850372" y="3438906"/>
                  </a:lnTo>
                  <a:lnTo>
                    <a:pt x="10831322" y="3438906"/>
                  </a:lnTo>
                  <a:lnTo>
                    <a:pt x="10850372" y="3438906"/>
                  </a:lnTo>
                  <a:cubicBezTo>
                    <a:pt x="10850372" y="3517392"/>
                    <a:pt x="10786364" y="3580765"/>
                    <a:pt x="10707624" y="3580765"/>
                  </a:cubicBezTo>
                  <a:lnTo>
                    <a:pt x="10707624" y="3561715"/>
                  </a:lnTo>
                  <a:lnTo>
                    <a:pt x="10707624" y="3580765"/>
                  </a:lnTo>
                  <a:lnTo>
                    <a:pt x="142748" y="3580765"/>
                  </a:lnTo>
                  <a:lnTo>
                    <a:pt x="142748" y="3561715"/>
                  </a:lnTo>
                  <a:lnTo>
                    <a:pt x="142748" y="3580765"/>
                  </a:lnTo>
                  <a:cubicBezTo>
                    <a:pt x="64008" y="3580765"/>
                    <a:pt x="0" y="3517392"/>
                    <a:pt x="0" y="3438906"/>
                  </a:cubicBezTo>
                  <a:lnTo>
                    <a:pt x="0" y="141859"/>
                  </a:lnTo>
                  <a:lnTo>
                    <a:pt x="19050" y="141859"/>
                  </a:lnTo>
                  <a:lnTo>
                    <a:pt x="0" y="141859"/>
                  </a:lnTo>
                  <a:moveTo>
                    <a:pt x="38100" y="141859"/>
                  </a:moveTo>
                  <a:lnTo>
                    <a:pt x="38100" y="3438906"/>
                  </a:lnTo>
                  <a:lnTo>
                    <a:pt x="19050" y="3438906"/>
                  </a:lnTo>
                  <a:lnTo>
                    <a:pt x="38100" y="3438906"/>
                  </a:lnTo>
                  <a:cubicBezTo>
                    <a:pt x="38100" y="3496056"/>
                    <a:pt x="84836" y="3542665"/>
                    <a:pt x="142748" y="3542665"/>
                  </a:cubicBezTo>
                  <a:lnTo>
                    <a:pt x="10707624" y="3542665"/>
                  </a:lnTo>
                  <a:cubicBezTo>
                    <a:pt x="10765536" y="3542665"/>
                    <a:pt x="10812272" y="3496056"/>
                    <a:pt x="10812272" y="3438906"/>
                  </a:cubicBezTo>
                  <a:lnTo>
                    <a:pt x="10812272" y="141859"/>
                  </a:lnTo>
                  <a:cubicBezTo>
                    <a:pt x="10812272" y="84709"/>
                    <a:pt x="10765536" y="38100"/>
                    <a:pt x="10707624" y="38100"/>
                  </a:cubicBezTo>
                  <a:lnTo>
                    <a:pt x="142748" y="38100"/>
                  </a:lnTo>
                  <a:lnTo>
                    <a:pt x="142748" y="19050"/>
                  </a:lnTo>
                  <a:lnTo>
                    <a:pt x="142748" y="38100"/>
                  </a:lnTo>
                  <a:cubicBezTo>
                    <a:pt x="84836" y="38100"/>
                    <a:pt x="38100" y="84709"/>
                    <a:pt x="38100" y="141859"/>
                  </a:cubicBezTo>
                  <a:close/>
                </a:path>
              </a:pathLst>
            </a:custGeom>
            <a:solidFill>
              <a:srgbClr val="C0C1D7"/>
            </a:solidFill>
          </p:spPr>
        </p:sp>
      </p:grpSp>
      <p:grpSp>
        <p:nvGrpSpPr>
          <p:cNvPr name="Group 11" id="11"/>
          <p:cNvGrpSpPr/>
          <p:nvPr/>
        </p:nvGrpSpPr>
        <p:grpSpPr>
          <a:xfrm rot="0">
            <a:off x="9420969" y="2571601"/>
            <a:ext cx="114300" cy="2657029"/>
            <a:chOff x="0" y="0"/>
            <a:chExt cx="152400" cy="3542705"/>
          </a:xfrm>
        </p:grpSpPr>
        <p:sp>
          <p:nvSpPr>
            <p:cNvPr name="Freeform 12" id="12"/>
            <p:cNvSpPr/>
            <p:nvPr/>
          </p:nvSpPr>
          <p:spPr>
            <a:xfrm flipH="false" flipV="false" rot="0">
              <a:off x="0" y="0"/>
              <a:ext cx="152400" cy="3542665"/>
            </a:xfrm>
            <a:custGeom>
              <a:avLst/>
              <a:gdLst/>
              <a:ahLst/>
              <a:cxnLst/>
              <a:rect r="r" b="b" t="t" l="l"/>
              <a:pathLst>
                <a:path h="3542665" w="152400">
                  <a:moveTo>
                    <a:pt x="0" y="76200"/>
                  </a:moveTo>
                  <a:cubicBezTo>
                    <a:pt x="0" y="34163"/>
                    <a:pt x="34163" y="0"/>
                    <a:pt x="76200" y="0"/>
                  </a:cubicBezTo>
                  <a:cubicBezTo>
                    <a:pt x="118237" y="0"/>
                    <a:pt x="152400" y="34163"/>
                    <a:pt x="152400" y="76200"/>
                  </a:cubicBezTo>
                  <a:lnTo>
                    <a:pt x="152400" y="3466465"/>
                  </a:lnTo>
                  <a:cubicBezTo>
                    <a:pt x="152400" y="3508502"/>
                    <a:pt x="118237" y="3542665"/>
                    <a:pt x="76200" y="3542665"/>
                  </a:cubicBezTo>
                  <a:cubicBezTo>
                    <a:pt x="34163" y="3542665"/>
                    <a:pt x="0" y="3508502"/>
                    <a:pt x="0" y="3466465"/>
                  </a:cubicBezTo>
                  <a:close/>
                </a:path>
              </a:pathLst>
            </a:custGeom>
            <a:solidFill>
              <a:srgbClr val="4950BC"/>
            </a:solidFill>
          </p:spPr>
        </p:sp>
      </p:grpSp>
      <p:grpSp>
        <p:nvGrpSpPr>
          <p:cNvPr name="Group 13" id="13"/>
          <p:cNvGrpSpPr/>
          <p:nvPr/>
        </p:nvGrpSpPr>
        <p:grpSpPr>
          <a:xfrm rot="0">
            <a:off x="9406681" y="5433566"/>
            <a:ext cx="8137772" cy="2334965"/>
            <a:chOff x="0" y="0"/>
            <a:chExt cx="10850363" cy="3113287"/>
          </a:xfrm>
        </p:grpSpPr>
        <p:sp>
          <p:nvSpPr>
            <p:cNvPr name="Freeform 14" id="14"/>
            <p:cNvSpPr/>
            <p:nvPr/>
          </p:nvSpPr>
          <p:spPr>
            <a:xfrm flipH="false" flipV="false" rot="0">
              <a:off x="19050" y="19050"/>
              <a:ext cx="10812272" cy="3075178"/>
            </a:xfrm>
            <a:custGeom>
              <a:avLst/>
              <a:gdLst/>
              <a:ahLst/>
              <a:cxnLst/>
              <a:rect r="r" b="b" t="t" l="l"/>
              <a:pathLst>
                <a:path h="3075178" w="10812272">
                  <a:moveTo>
                    <a:pt x="0" y="122809"/>
                  </a:moveTo>
                  <a:cubicBezTo>
                    <a:pt x="0" y="54991"/>
                    <a:pt x="55499" y="0"/>
                    <a:pt x="123825" y="0"/>
                  </a:cubicBezTo>
                  <a:lnTo>
                    <a:pt x="10688447" y="0"/>
                  </a:lnTo>
                  <a:cubicBezTo>
                    <a:pt x="10756900" y="0"/>
                    <a:pt x="10812272" y="54991"/>
                    <a:pt x="10812272" y="122809"/>
                  </a:cubicBezTo>
                  <a:lnTo>
                    <a:pt x="10812272" y="2952369"/>
                  </a:lnTo>
                  <a:cubicBezTo>
                    <a:pt x="10812272" y="3020187"/>
                    <a:pt x="10756773" y="3075178"/>
                    <a:pt x="10688447" y="3075178"/>
                  </a:cubicBezTo>
                  <a:lnTo>
                    <a:pt x="123825" y="3075178"/>
                  </a:lnTo>
                  <a:cubicBezTo>
                    <a:pt x="55372" y="3075178"/>
                    <a:pt x="0" y="3020187"/>
                    <a:pt x="0" y="2952369"/>
                  </a:cubicBezTo>
                  <a:close/>
                </a:path>
              </a:pathLst>
            </a:custGeom>
            <a:solidFill>
              <a:srgbClr val="FFFFFF"/>
            </a:solidFill>
          </p:spPr>
        </p:sp>
        <p:sp>
          <p:nvSpPr>
            <p:cNvPr name="Freeform 15" id="15"/>
            <p:cNvSpPr/>
            <p:nvPr/>
          </p:nvSpPr>
          <p:spPr>
            <a:xfrm flipH="false" flipV="false" rot="0">
              <a:off x="0" y="0"/>
              <a:ext cx="10850372" cy="3113278"/>
            </a:xfrm>
            <a:custGeom>
              <a:avLst/>
              <a:gdLst/>
              <a:ahLst/>
              <a:cxnLst/>
              <a:rect r="r" b="b" t="t" l="l"/>
              <a:pathLst>
                <a:path h="3113278" w="10850372">
                  <a:moveTo>
                    <a:pt x="0" y="141859"/>
                  </a:moveTo>
                  <a:cubicBezTo>
                    <a:pt x="0" y="63373"/>
                    <a:pt x="64135" y="0"/>
                    <a:pt x="142875" y="0"/>
                  </a:cubicBezTo>
                  <a:lnTo>
                    <a:pt x="10707497" y="0"/>
                  </a:lnTo>
                  <a:lnTo>
                    <a:pt x="10707497" y="19050"/>
                  </a:lnTo>
                  <a:lnTo>
                    <a:pt x="10707497" y="0"/>
                  </a:lnTo>
                  <a:cubicBezTo>
                    <a:pt x="10786237" y="0"/>
                    <a:pt x="10850372" y="63373"/>
                    <a:pt x="10850372" y="141859"/>
                  </a:cubicBezTo>
                  <a:lnTo>
                    <a:pt x="10831322" y="141859"/>
                  </a:lnTo>
                  <a:lnTo>
                    <a:pt x="10850372" y="141859"/>
                  </a:lnTo>
                  <a:lnTo>
                    <a:pt x="10850372" y="2971419"/>
                  </a:lnTo>
                  <a:lnTo>
                    <a:pt x="10831322" y="2971419"/>
                  </a:lnTo>
                  <a:lnTo>
                    <a:pt x="10850372" y="2971419"/>
                  </a:lnTo>
                  <a:cubicBezTo>
                    <a:pt x="10850372" y="3049905"/>
                    <a:pt x="10786237" y="3113278"/>
                    <a:pt x="10707497" y="3113278"/>
                  </a:cubicBezTo>
                  <a:lnTo>
                    <a:pt x="10707497" y="3094228"/>
                  </a:lnTo>
                  <a:lnTo>
                    <a:pt x="10707497" y="3113278"/>
                  </a:lnTo>
                  <a:lnTo>
                    <a:pt x="142875" y="3113278"/>
                  </a:lnTo>
                  <a:lnTo>
                    <a:pt x="142875" y="3094228"/>
                  </a:lnTo>
                  <a:lnTo>
                    <a:pt x="142875" y="3113278"/>
                  </a:lnTo>
                  <a:cubicBezTo>
                    <a:pt x="64135" y="3113278"/>
                    <a:pt x="0" y="3049905"/>
                    <a:pt x="0" y="2971419"/>
                  </a:cubicBezTo>
                  <a:lnTo>
                    <a:pt x="0" y="141859"/>
                  </a:lnTo>
                  <a:lnTo>
                    <a:pt x="19050" y="141859"/>
                  </a:lnTo>
                  <a:lnTo>
                    <a:pt x="0" y="141859"/>
                  </a:lnTo>
                  <a:moveTo>
                    <a:pt x="38100" y="141859"/>
                  </a:moveTo>
                  <a:lnTo>
                    <a:pt x="38100" y="2971419"/>
                  </a:lnTo>
                  <a:lnTo>
                    <a:pt x="19050" y="2971419"/>
                  </a:lnTo>
                  <a:lnTo>
                    <a:pt x="38100" y="2971419"/>
                  </a:lnTo>
                  <a:cubicBezTo>
                    <a:pt x="38100" y="3028569"/>
                    <a:pt x="84836" y="3075178"/>
                    <a:pt x="142875" y="3075178"/>
                  </a:cubicBezTo>
                  <a:lnTo>
                    <a:pt x="10707497" y="3075178"/>
                  </a:lnTo>
                  <a:cubicBezTo>
                    <a:pt x="10765536" y="3075178"/>
                    <a:pt x="10812272" y="3028569"/>
                    <a:pt x="10812272" y="2971419"/>
                  </a:cubicBezTo>
                  <a:lnTo>
                    <a:pt x="10812272" y="141859"/>
                  </a:lnTo>
                  <a:cubicBezTo>
                    <a:pt x="10812272" y="84709"/>
                    <a:pt x="10765536" y="38100"/>
                    <a:pt x="10707497" y="38100"/>
                  </a:cubicBezTo>
                  <a:lnTo>
                    <a:pt x="142875" y="38100"/>
                  </a:lnTo>
                  <a:lnTo>
                    <a:pt x="142875" y="19050"/>
                  </a:lnTo>
                  <a:lnTo>
                    <a:pt x="142875" y="38100"/>
                  </a:lnTo>
                  <a:cubicBezTo>
                    <a:pt x="84836" y="38100"/>
                    <a:pt x="38100" y="84709"/>
                    <a:pt x="38100" y="141859"/>
                  </a:cubicBezTo>
                  <a:close/>
                </a:path>
              </a:pathLst>
            </a:custGeom>
            <a:solidFill>
              <a:srgbClr val="C0C1D7"/>
            </a:solidFill>
          </p:spPr>
        </p:sp>
      </p:grpSp>
      <p:grpSp>
        <p:nvGrpSpPr>
          <p:cNvPr name="Group 16" id="16"/>
          <p:cNvGrpSpPr/>
          <p:nvPr/>
        </p:nvGrpSpPr>
        <p:grpSpPr>
          <a:xfrm rot="0">
            <a:off x="9420969" y="5447854"/>
            <a:ext cx="114300" cy="2306390"/>
            <a:chOff x="0" y="0"/>
            <a:chExt cx="152400" cy="3075187"/>
          </a:xfrm>
        </p:grpSpPr>
        <p:sp>
          <p:nvSpPr>
            <p:cNvPr name="Freeform 17" id="17"/>
            <p:cNvSpPr/>
            <p:nvPr/>
          </p:nvSpPr>
          <p:spPr>
            <a:xfrm flipH="false" flipV="false" rot="0">
              <a:off x="0" y="0"/>
              <a:ext cx="152400" cy="3075178"/>
            </a:xfrm>
            <a:custGeom>
              <a:avLst/>
              <a:gdLst/>
              <a:ahLst/>
              <a:cxnLst/>
              <a:rect r="r" b="b" t="t" l="l"/>
              <a:pathLst>
                <a:path h="3075178" w="152400">
                  <a:moveTo>
                    <a:pt x="0" y="76200"/>
                  </a:moveTo>
                  <a:cubicBezTo>
                    <a:pt x="0" y="34163"/>
                    <a:pt x="34163" y="0"/>
                    <a:pt x="76200" y="0"/>
                  </a:cubicBezTo>
                  <a:cubicBezTo>
                    <a:pt x="118237" y="0"/>
                    <a:pt x="152400" y="34163"/>
                    <a:pt x="152400" y="76200"/>
                  </a:cubicBezTo>
                  <a:lnTo>
                    <a:pt x="152400" y="2998978"/>
                  </a:lnTo>
                  <a:cubicBezTo>
                    <a:pt x="152400" y="3041015"/>
                    <a:pt x="118237" y="3075178"/>
                    <a:pt x="76200" y="3075178"/>
                  </a:cubicBezTo>
                  <a:cubicBezTo>
                    <a:pt x="34163" y="3075178"/>
                    <a:pt x="0" y="3041015"/>
                    <a:pt x="0" y="2998978"/>
                  </a:cubicBezTo>
                  <a:close/>
                </a:path>
              </a:pathLst>
            </a:custGeom>
            <a:solidFill>
              <a:srgbClr val="4950BC"/>
            </a:solidFill>
          </p:spPr>
        </p:sp>
      </p:grpSp>
      <p:sp>
        <p:nvSpPr>
          <p:cNvPr name="Freeform 18" id="18"/>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9259" r="0" b="-9259"/>
            </a:stretch>
          </a:blipFill>
        </p:spPr>
      </p:sp>
      <p:sp>
        <p:nvSpPr>
          <p:cNvPr name="TextBox 19" id="19"/>
          <p:cNvSpPr txBox="true"/>
          <p:nvPr/>
        </p:nvSpPr>
        <p:spPr>
          <a:xfrm rot="0">
            <a:off x="767357" y="585192"/>
            <a:ext cx="15419337" cy="704106"/>
          </a:xfrm>
          <a:prstGeom prst="rect">
            <a:avLst/>
          </a:prstGeom>
        </p:spPr>
        <p:txBody>
          <a:bodyPr anchor="t" rtlCol="false" tIns="0" lIns="0" bIns="0" rIns="0">
            <a:spAutoFit/>
          </a:bodyPr>
          <a:lstStyle/>
          <a:p>
            <a:pPr algn="l">
              <a:lnSpc>
                <a:spcPts val="5374"/>
              </a:lnSpc>
            </a:pPr>
            <a:r>
              <a:rPr lang="en-US" sz="4312" b="true">
                <a:solidFill>
                  <a:srgbClr val="000000"/>
                </a:solidFill>
                <a:latin typeface="Inter Bold"/>
                <a:ea typeface="Inter Bold"/>
                <a:cs typeface="Inter Bold"/>
                <a:sym typeface="Inter Bold"/>
              </a:rPr>
              <a:t>Beyond the Core: Vocational Paths &amp; Diploma Advantages</a:t>
            </a:r>
          </a:p>
        </p:txBody>
      </p:sp>
      <p:sp>
        <p:nvSpPr>
          <p:cNvPr name="TextBox 20" id="20"/>
          <p:cNvSpPr txBox="true"/>
          <p:nvPr/>
        </p:nvSpPr>
        <p:spPr>
          <a:xfrm rot="0">
            <a:off x="767357" y="2525166"/>
            <a:ext cx="2740521" cy="361504"/>
          </a:xfrm>
          <a:prstGeom prst="rect">
            <a:avLst/>
          </a:prstGeom>
        </p:spPr>
        <p:txBody>
          <a:bodyPr anchor="t" rtlCol="false" tIns="0" lIns="0" bIns="0" rIns="0">
            <a:spAutoFit/>
          </a:bodyPr>
          <a:lstStyle/>
          <a:p>
            <a:pPr algn="l">
              <a:lnSpc>
                <a:spcPts val="2687"/>
              </a:lnSpc>
            </a:pPr>
            <a:r>
              <a:rPr lang="en-US" sz="2125" b="true">
                <a:solidFill>
                  <a:srgbClr val="000000"/>
                </a:solidFill>
                <a:latin typeface="Inter Bold"/>
                <a:ea typeface="Inter Bold"/>
                <a:cs typeface="Inter Bold"/>
                <a:sym typeface="Inter Bold"/>
              </a:rPr>
              <a:t>Vocational Courses</a:t>
            </a:r>
          </a:p>
        </p:txBody>
      </p:sp>
      <p:sp>
        <p:nvSpPr>
          <p:cNvPr name="TextBox 21" id="21"/>
          <p:cNvSpPr txBox="true"/>
          <p:nvPr/>
        </p:nvSpPr>
        <p:spPr>
          <a:xfrm rot="0">
            <a:off x="767357" y="3020169"/>
            <a:ext cx="8639324" cy="1205443"/>
          </a:xfrm>
          <a:prstGeom prst="rect">
            <a:avLst/>
          </a:prstGeom>
        </p:spPr>
        <p:txBody>
          <a:bodyPr anchor="t" rtlCol="false" tIns="0" lIns="0" bIns="0" rIns="0">
            <a:spAutoFit/>
          </a:bodyPr>
          <a:lstStyle/>
          <a:p>
            <a:pPr algn="l">
              <a:lnSpc>
                <a:spcPts val="3255"/>
              </a:lnSpc>
            </a:pPr>
            <a:r>
              <a:rPr lang="en-US" sz="1997">
                <a:solidFill>
                  <a:srgbClr val="272525"/>
                </a:solidFill>
                <a:latin typeface="Inter"/>
                <a:ea typeface="Inter"/>
                <a:cs typeface="Inter"/>
                <a:sym typeface="Inter"/>
              </a:rPr>
              <a:t>These courses provide specialized training in fields like IT, hospitality, fashion design, or automotive repair. They are hands-on and career-focused, often leading to immediate employment.</a:t>
            </a:r>
          </a:p>
        </p:txBody>
      </p:sp>
      <p:sp>
        <p:nvSpPr>
          <p:cNvPr name="TextBox 22" id="22"/>
          <p:cNvSpPr txBox="true"/>
          <p:nvPr/>
        </p:nvSpPr>
        <p:spPr>
          <a:xfrm rot="0">
            <a:off x="9783067" y="2525166"/>
            <a:ext cx="2740521" cy="361504"/>
          </a:xfrm>
          <a:prstGeom prst="rect">
            <a:avLst/>
          </a:prstGeom>
        </p:spPr>
        <p:txBody>
          <a:bodyPr anchor="t" rtlCol="false" tIns="0" lIns="0" bIns="0" rIns="0">
            <a:spAutoFit/>
          </a:bodyPr>
          <a:lstStyle/>
          <a:p>
            <a:pPr algn="l">
              <a:lnSpc>
                <a:spcPts val="2687"/>
              </a:lnSpc>
            </a:pPr>
            <a:r>
              <a:rPr lang="en-US" sz="2125" b="true">
                <a:solidFill>
                  <a:srgbClr val="272525"/>
                </a:solidFill>
                <a:latin typeface="Inter Bold"/>
                <a:ea typeface="Inter Bold"/>
                <a:cs typeface="Inter Bold"/>
                <a:sym typeface="Inter Bold"/>
              </a:rPr>
              <a:t>Diploma Programs</a:t>
            </a:r>
          </a:p>
        </p:txBody>
      </p:sp>
      <p:sp>
        <p:nvSpPr>
          <p:cNvPr name="TextBox 23" id="23"/>
          <p:cNvSpPr txBox="true"/>
          <p:nvPr/>
        </p:nvSpPr>
        <p:spPr>
          <a:xfrm rot="0">
            <a:off x="9783067" y="2925068"/>
            <a:ext cx="7499300" cy="796432"/>
          </a:xfrm>
          <a:prstGeom prst="rect">
            <a:avLst/>
          </a:prstGeom>
        </p:spPr>
        <p:txBody>
          <a:bodyPr anchor="t" rtlCol="false" tIns="0" lIns="0" bIns="0" rIns="0">
            <a:spAutoFit/>
          </a:bodyPr>
          <a:lstStyle/>
          <a:p>
            <a:pPr algn="l">
              <a:lnSpc>
                <a:spcPts val="3238"/>
              </a:lnSpc>
            </a:pPr>
            <a:r>
              <a:rPr lang="en-US" sz="1987" b="true">
                <a:solidFill>
                  <a:srgbClr val="272525"/>
                </a:solidFill>
                <a:latin typeface="Inter Bold"/>
                <a:ea typeface="Inter Bold"/>
                <a:cs typeface="Inter Bold"/>
                <a:sym typeface="Inter Bold"/>
              </a:rPr>
              <a:t>Pros:</a:t>
            </a:r>
            <a:r>
              <a:rPr lang="en-US" sz="1987">
                <a:solidFill>
                  <a:srgbClr val="272525"/>
                </a:solidFill>
                <a:latin typeface="Inter"/>
                <a:ea typeface="Inter"/>
                <a:cs typeface="Inter"/>
                <a:sym typeface="Inter"/>
              </a:rPr>
              <a:t> Shorter duration, lower cost, practical focus, faster entry into the workforce.</a:t>
            </a:r>
          </a:p>
        </p:txBody>
      </p:sp>
      <p:sp>
        <p:nvSpPr>
          <p:cNvPr name="TextBox 24" id="24"/>
          <p:cNvSpPr txBox="true"/>
          <p:nvPr/>
        </p:nvSpPr>
        <p:spPr>
          <a:xfrm rot="0">
            <a:off x="9783067" y="3968056"/>
            <a:ext cx="7499300" cy="796432"/>
          </a:xfrm>
          <a:prstGeom prst="rect">
            <a:avLst/>
          </a:prstGeom>
        </p:spPr>
        <p:txBody>
          <a:bodyPr anchor="t" rtlCol="false" tIns="0" lIns="0" bIns="0" rIns="0">
            <a:spAutoFit/>
          </a:bodyPr>
          <a:lstStyle/>
          <a:p>
            <a:pPr algn="l">
              <a:lnSpc>
                <a:spcPts val="3238"/>
              </a:lnSpc>
            </a:pPr>
            <a:r>
              <a:rPr lang="en-US" sz="1987" b="true">
                <a:solidFill>
                  <a:srgbClr val="272525"/>
                </a:solidFill>
                <a:latin typeface="Inter Bold"/>
                <a:ea typeface="Inter Bold"/>
                <a:cs typeface="Inter Bold"/>
                <a:sym typeface="Inter Bold"/>
              </a:rPr>
              <a:t>Cons:</a:t>
            </a:r>
            <a:r>
              <a:rPr lang="en-US" sz="1987">
                <a:solidFill>
                  <a:srgbClr val="272525"/>
                </a:solidFill>
                <a:latin typeface="Inter"/>
                <a:ea typeface="Inter"/>
                <a:cs typeface="Inter"/>
                <a:sym typeface="Inter"/>
              </a:rPr>
              <a:t> May have limited career progression without further education, generally lower starting salaries.</a:t>
            </a:r>
          </a:p>
        </p:txBody>
      </p:sp>
      <p:sp>
        <p:nvSpPr>
          <p:cNvPr name="TextBox 25" id="25"/>
          <p:cNvSpPr txBox="true"/>
          <p:nvPr/>
        </p:nvSpPr>
        <p:spPr>
          <a:xfrm rot="0">
            <a:off x="9783067" y="5667077"/>
            <a:ext cx="5006358" cy="779612"/>
          </a:xfrm>
          <a:prstGeom prst="rect">
            <a:avLst/>
          </a:prstGeom>
        </p:spPr>
        <p:txBody>
          <a:bodyPr anchor="t" rtlCol="false" tIns="0" lIns="0" bIns="0" rIns="0">
            <a:spAutoFit/>
          </a:bodyPr>
          <a:lstStyle/>
          <a:p>
            <a:pPr algn="l">
              <a:lnSpc>
                <a:spcPts val="3103"/>
              </a:lnSpc>
            </a:pPr>
            <a:r>
              <a:rPr lang="en-US" sz="2454" b="true">
                <a:solidFill>
                  <a:srgbClr val="272525"/>
                </a:solidFill>
                <a:latin typeface="Inter Bold"/>
                <a:ea typeface="Inter Bold"/>
                <a:cs typeface="Inter Bold"/>
                <a:sym typeface="Inter Bold"/>
              </a:rPr>
              <a:t>Higher Secondary (11th &amp; 12th Grade)</a:t>
            </a:r>
          </a:p>
        </p:txBody>
      </p:sp>
      <p:sp>
        <p:nvSpPr>
          <p:cNvPr name="TextBox 26" id="26"/>
          <p:cNvSpPr txBox="true"/>
          <p:nvPr/>
        </p:nvSpPr>
        <p:spPr>
          <a:xfrm rot="0">
            <a:off x="9783068" y="6515324"/>
            <a:ext cx="7499300" cy="1206007"/>
          </a:xfrm>
          <a:prstGeom prst="rect">
            <a:avLst/>
          </a:prstGeom>
        </p:spPr>
        <p:txBody>
          <a:bodyPr anchor="t" rtlCol="false" tIns="0" lIns="0" bIns="0" rIns="0">
            <a:spAutoFit/>
          </a:bodyPr>
          <a:lstStyle/>
          <a:p>
            <a:pPr algn="l">
              <a:lnSpc>
                <a:spcPts val="3238"/>
              </a:lnSpc>
            </a:pPr>
            <a:r>
              <a:rPr lang="en-US" sz="1987" b="true">
                <a:solidFill>
                  <a:srgbClr val="272525"/>
                </a:solidFill>
                <a:latin typeface="Inter Bold"/>
                <a:ea typeface="Inter Bold"/>
                <a:cs typeface="Inter Bold"/>
                <a:sym typeface="Inter Bold"/>
              </a:rPr>
              <a:t>Pros:</a:t>
            </a:r>
            <a:r>
              <a:rPr lang="en-US" sz="1987">
                <a:solidFill>
                  <a:srgbClr val="272525"/>
                </a:solidFill>
                <a:latin typeface="Inter"/>
                <a:ea typeface="Inter"/>
                <a:cs typeface="Inter"/>
                <a:sym typeface="Inter"/>
              </a:rPr>
              <a:t> Broader academic foundation, eligibility for university degrees, wider range of career options, higher earning potential long-term.</a:t>
            </a:r>
          </a:p>
        </p:txBody>
      </p:sp>
      <p:sp>
        <p:nvSpPr>
          <p:cNvPr name="TextBox 27" id="27"/>
          <p:cNvSpPr txBox="true"/>
          <p:nvPr/>
        </p:nvSpPr>
        <p:spPr>
          <a:xfrm rot="0">
            <a:off x="9783068" y="8140006"/>
            <a:ext cx="7499300" cy="386857"/>
          </a:xfrm>
          <a:prstGeom prst="rect">
            <a:avLst/>
          </a:prstGeom>
        </p:spPr>
        <p:txBody>
          <a:bodyPr anchor="t" rtlCol="false" tIns="0" lIns="0" bIns="0" rIns="0">
            <a:spAutoFit/>
          </a:bodyPr>
          <a:lstStyle/>
          <a:p>
            <a:pPr algn="l">
              <a:lnSpc>
                <a:spcPts val="3238"/>
              </a:lnSpc>
            </a:pPr>
            <a:r>
              <a:rPr lang="en-US" sz="1987" b="true">
                <a:solidFill>
                  <a:srgbClr val="272525"/>
                </a:solidFill>
                <a:latin typeface="Inter Bold"/>
                <a:ea typeface="Inter Bold"/>
                <a:cs typeface="Inter Bold"/>
                <a:sym typeface="Inter Bold"/>
              </a:rPr>
              <a:t>Cons:</a:t>
            </a:r>
            <a:r>
              <a:rPr lang="en-US" sz="1987">
                <a:solidFill>
                  <a:srgbClr val="272525"/>
                </a:solidFill>
                <a:latin typeface="Inter"/>
                <a:ea typeface="Inter"/>
                <a:cs typeface="Inter"/>
                <a:sym typeface="Inter"/>
              </a:rPr>
              <a:t> Longer duration, higher cost, theoretical focus.</a:t>
            </a:r>
          </a:p>
        </p:txBody>
      </p:sp>
      <p:grpSp>
        <p:nvGrpSpPr>
          <p:cNvPr name="Group 28" id="28"/>
          <p:cNvGrpSpPr>
            <a:grpSpLocks noChangeAspect="true"/>
          </p:cNvGrpSpPr>
          <p:nvPr/>
        </p:nvGrpSpPr>
        <p:grpSpPr>
          <a:xfrm rot="0">
            <a:off x="1586311" y="4764487"/>
            <a:ext cx="5805785" cy="5031581"/>
            <a:chOff x="0" y="0"/>
            <a:chExt cx="7741047" cy="6708775"/>
          </a:xfrm>
        </p:grpSpPr>
        <p:sp>
          <p:nvSpPr>
            <p:cNvPr name="Freeform 29" id="29" descr="preencoded.png"/>
            <p:cNvSpPr/>
            <p:nvPr/>
          </p:nvSpPr>
          <p:spPr>
            <a:xfrm flipH="false" flipV="false" rot="0">
              <a:off x="0" y="0"/>
              <a:ext cx="7741031" cy="6708775"/>
            </a:xfrm>
            <a:custGeom>
              <a:avLst/>
              <a:gdLst/>
              <a:ahLst/>
              <a:cxnLst/>
              <a:rect r="r" b="b" t="t" l="l"/>
              <a:pathLst>
                <a:path h="6708775" w="7741031">
                  <a:moveTo>
                    <a:pt x="0" y="0"/>
                  </a:moveTo>
                  <a:lnTo>
                    <a:pt x="7741031" y="0"/>
                  </a:lnTo>
                  <a:lnTo>
                    <a:pt x="7741031" y="6708775"/>
                  </a:lnTo>
                  <a:lnTo>
                    <a:pt x="0" y="6708775"/>
                  </a:lnTo>
                  <a:lnTo>
                    <a:pt x="0" y="0"/>
                  </a:lnTo>
                  <a:close/>
                </a:path>
              </a:pathLst>
            </a:custGeom>
            <a:blipFill>
              <a:blip r:embed="rId3"/>
              <a:stretch>
                <a:fillRect l="-62" t="0" r="-62"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a:grpSpLocks noChangeAspect="true"/>
          </p:cNvGrpSpPr>
          <p:nvPr/>
        </p:nvGrpSpPr>
        <p:grpSpPr>
          <a:xfrm rot="0">
            <a:off x="496044" y="1661815"/>
            <a:ext cx="8475018" cy="8475018"/>
            <a:chOff x="0" y="0"/>
            <a:chExt cx="11300023" cy="11300023"/>
          </a:xfrm>
        </p:grpSpPr>
        <p:sp>
          <p:nvSpPr>
            <p:cNvPr name="Freeform 7" id="7" descr="preencoded.png"/>
            <p:cNvSpPr/>
            <p:nvPr/>
          </p:nvSpPr>
          <p:spPr>
            <a:xfrm flipH="false" flipV="false" rot="0">
              <a:off x="0" y="0"/>
              <a:ext cx="11300079" cy="11300079"/>
            </a:xfrm>
            <a:custGeom>
              <a:avLst/>
              <a:gdLst/>
              <a:ahLst/>
              <a:cxnLst/>
              <a:rect r="r" b="b" t="t" l="l"/>
              <a:pathLst>
                <a:path h="11300079" w="11300079">
                  <a:moveTo>
                    <a:pt x="0" y="0"/>
                  </a:moveTo>
                  <a:lnTo>
                    <a:pt x="11300079" y="0"/>
                  </a:lnTo>
                  <a:lnTo>
                    <a:pt x="11300079" y="11300079"/>
                  </a:lnTo>
                  <a:lnTo>
                    <a:pt x="0" y="11300079"/>
                  </a:lnTo>
                  <a:lnTo>
                    <a:pt x="0" y="0"/>
                  </a:lnTo>
                  <a:close/>
                </a:path>
              </a:pathLst>
            </a:custGeom>
            <a:blipFill>
              <a:blip r:embed="rId3"/>
              <a:stretch>
                <a:fillRect l="0" t="0" r="0" b="0"/>
              </a:stretch>
            </a:blipFill>
          </p:spPr>
        </p:sp>
      </p:grpSp>
      <p:grpSp>
        <p:nvGrpSpPr>
          <p:cNvPr name="Group 8" id="8"/>
          <p:cNvGrpSpPr>
            <a:grpSpLocks noChangeAspect="true"/>
          </p:cNvGrpSpPr>
          <p:nvPr/>
        </p:nvGrpSpPr>
        <p:grpSpPr>
          <a:xfrm rot="0">
            <a:off x="9326464" y="1661815"/>
            <a:ext cx="8475018" cy="8475018"/>
            <a:chOff x="0" y="0"/>
            <a:chExt cx="11300023" cy="11300023"/>
          </a:xfrm>
        </p:grpSpPr>
        <p:sp>
          <p:nvSpPr>
            <p:cNvPr name="Freeform 9" id="9" descr="preencoded.png"/>
            <p:cNvSpPr/>
            <p:nvPr/>
          </p:nvSpPr>
          <p:spPr>
            <a:xfrm flipH="false" flipV="false" rot="0">
              <a:off x="0" y="0"/>
              <a:ext cx="11300079" cy="11300079"/>
            </a:xfrm>
            <a:custGeom>
              <a:avLst/>
              <a:gdLst/>
              <a:ahLst/>
              <a:cxnLst/>
              <a:rect r="r" b="b" t="t" l="l"/>
              <a:pathLst>
                <a:path h="11300079" w="11300079">
                  <a:moveTo>
                    <a:pt x="0" y="0"/>
                  </a:moveTo>
                  <a:lnTo>
                    <a:pt x="11300079" y="0"/>
                  </a:lnTo>
                  <a:lnTo>
                    <a:pt x="11300079" y="11300079"/>
                  </a:lnTo>
                  <a:lnTo>
                    <a:pt x="0" y="11300079"/>
                  </a:lnTo>
                  <a:lnTo>
                    <a:pt x="0" y="0"/>
                  </a:lnTo>
                  <a:close/>
                </a:path>
              </a:pathLst>
            </a:custGeom>
            <a:blipFill>
              <a:blip r:embed="rId4"/>
              <a:stretch>
                <a:fillRect l="0" t="0" r="0" b="0"/>
              </a:stretch>
            </a:blipFill>
          </p:spPr>
        </p:sp>
      </p:grpSp>
      <p:sp>
        <p:nvSpPr>
          <p:cNvPr name="Freeform 10" id="10"/>
          <p:cNvSpPr/>
          <p:nvPr/>
        </p:nvSpPr>
        <p:spPr>
          <a:xfrm flipH="false" flipV="false" rot="0">
            <a:off x="-172939" y="-133647"/>
            <a:ext cx="18885849" cy="10562779"/>
          </a:xfrm>
          <a:custGeom>
            <a:avLst/>
            <a:gdLst/>
            <a:ahLst/>
            <a:cxnLst/>
            <a:rect r="r" b="b" t="t" l="l"/>
            <a:pathLst>
              <a:path h="10562779" w="18885849">
                <a:moveTo>
                  <a:pt x="0" y="0"/>
                </a:moveTo>
                <a:lnTo>
                  <a:pt x="18885849" y="0"/>
                </a:lnTo>
                <a:lnTo>
                  <a:pt x="18885849" y="10562778"/>
                </a:lnTo>
                <a:lnTo>
                  <a:pt x="0" y="10562778"/>
                </a:lnTo>
                <a:lnTo>
                  <a:pt x="0" y="0"/>
                </a:lnTo>
                <a:close/>
              </a:path>
            </a:pathLst>
          </a:custGeom>
          <a:blipFill>
            <a:blip r:embed="rId5"/>
            <a:stretch>
              <a:fillRect l="0" t="-10946" r="0" b="-8250"/>
            </a:stretch>
          </a:blipFill>
        </p:spPr>
      </p:sp>
      <p:sp>
        <p:nvSpPr>
          <p:cNvPr name="TextBox 11" id="11"/>
          <p:cNvSpPr txBox="true"/>
          <p:nvPr/>
        </p:nvSpPr>
        <p:spPr>
          <a:xfrm rot="0">
            <a:off x="496044" y="370731"/>
            <a:ext cx="11157049" cy="461962"/>
          </a:xfrm>
          <a:prstGeom prst="rect">
            <a:avLst/>
          </a:prstGeom>
        </p:spPr>
        <p:txBody>
          <a:bodyPr anchor="t" rtlCol="false" tIns="0" lIns="0" bIns="0" rIns="0">
            <a:spAutoFit/>
          </a:bodyPr>
          <a:lstStyle/>
          <a:p>
            <a:pPr algn="l">
              <a:lnSpc>
                <a:spcPts val="3437"/>
              </a:lnSpc>
            </a:pPr>
            <a:r>
              <a:rPr lang="en-US" sz="2750" b="true">
                <a:solidFill>
                  <a:srgbClr val="000000"/>
                </a:solidFill>
                <a:latin typeface="Inter Bold"/>
                <a:ea typeface="Inter Bold"/>
                <a:cs typeface="Inter Bold"/>
                <a:sym typeface="Inter Bold"/>
              </a:rPr>
              <a:t>Springboard to Success: Career Options After 12th Grade (Part 1)</a:t>
            </a:r>
          </a:p>
        </p:txBody>
      </p:sp>
      <p:sp>
        <p:nvSpPr>
          <p:cNvPr name="TextBox 12" id="12"/>
          <p:cNvSpPr txBox="true"/>
          <p:nvPr/>
        </p:nvSpPr>
        <p:spPr>
          <a:xfrm rot="0">
            <a:off x="622030" y="1339751"/>
            <a:ext cx="17295911" cy="334235"/>
          </a:xfrm>
          <a:prstGeom prst="rect">
            <a:avLst/>
          </a:prstGeom>
        </p:spPr>
        <p:txBody>
          <a:bodyPr anchor="t" rtlCol="false" tIns="0" lIns="0" bIns="0" rIns="0">
            <a:spAutoFit/>
          </a:bodyPr>
          <a:lstStyle/>
          <a:p>
            <a:pPr algn="l">
              <a:lnSpc>
                <a:spcPts val="2738"/>
              </a:lnSpc>
            </a:pPr>
            <a:r>
              <a:rPr lang="en-US" sz="1662">
                <a:solidFill>
                  <a:srgbClr val="272525"/>
                </a:solidFill>
                <a:latin typeface="Inter"/>
                <a:ea typeface="Inter"/>
                <a:cs typeface="Inter"/>
                <a:sym typeface="Inter"/>
              </a:rPr>
              <a:t>The 12th grade marks a critical juncture, opening diverse pathways depending on the chosen stream.</a:t>
            </a:r>
          </a:p>
        </p:txBody>
      </p:sp>
      <p:sp>
        <p:nvSpPr>
          <p:cNvPr name="TextBox 13" id="13"/>
          <p:cNvSpPr txBox="true"/>
          <p:nvPr/>
        </p:nvSpPr>
        <p:spPr>
          <a:xfrm rot="0">
            <a:off x="496044" y="10277178"/>
            <a:ext cx="2693342" cy="284858"/>
          </a:xfrm>
          <a:prstGeom prst="rect">
            <a:avLst/>
          </a:prstGeom>
        </p:spPr>
        <p:txBody>
          <a:bodyPr anchor="t" rtlCol="false" tIns="0" lIns="0" bIns="0" rIns="0">
            <a:spAutoFit/>
          </a:bodyPr>
          <a:lstStyle/>
          <a:p>
            <a:pPr algn="l">
              <a:lnSpc>
                <a:spcPts val="2062"/>
              </a:lnSpc>
            </a:pPr>
            <a:r>
              <a:rPr lang="en-US" sz="1625" b="true">
                <a:solidFill>
                  <a:srgbClr val="000000"/>
                </a:solidFill>
                <a:latin typeface="Inter Bold"/>
                <a:ea typeface="Inter Bold"/>
                <a:cs typeface="Inter Bold"/>
                <a:sym typeface="Inter Bold"/>
              </a:rPr>
              <a:t>Science Stream Pathways</a:t>
            </a:r>
          </a:p>
        </p:txBody>
      </p:sp>
      <p:sp>
        <p:nvSpPr>
          <p:cNvPr name="TextBox 14" id="14"/>
          <p:cNvSpPr txBox="true"/>
          <p:nvPr/>
        </p:nvSpPr>
        <p:spPr>
          <a:xfrm rot="0">
            <a:off x="496044" y="10656094"/>
            <a:ext cx="8475018" cy="274439"/>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272525"/>
                </a:solidFill>
                <a:latin typeface="Inter Bold"/>
                <a:ea typeface="Inter Bold"/>
                <a:cs typeface="Inter Bold"/>
                <a:sym typeface="Inter Bold"/>
              </a:rPr>
              <a:t>B.Tech / B.E.:</a:t>
            </a:r>
            <a:r>
              <a:rPr lang="en-US" sz="1062">
                <a:solidFill>
                  <a:srgbClr val="272525"/>
                </a:solidFill>
                <a:latin typeface="Inter"/>
                <a:ea typeface="Inter"/>
                <a:cs typeface="Inter"/>
                <a:sym typeface="Inter"/>
              </a:rPr>
              <a:t> Engineering in various disciplines (Computer Science, Mechanical, Civil, Electrical).</a:t>
            </a:r>
          </a:p>
        </p:txBody>
      </p:sp>
      <p:sp>
        <p:nvSpPr>
          <p:cNvPr name="TextBox 15" id="15"/>
          <p:cNvSpPr txBox="true"/>
          <p:nvPr/>
        </p:nvSpPr>
        <p:spPr>
          <a:xfrm rot="0">
            <a:off x="496044" y="10932467"/>
            <a:ext cx="8475018" cy="274439"/>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272525"/>
                </a:solidFill>
                <a:latin typeface="Inter Bold"/>
                <a:ea typeface="Inter Bold"/>
                <a:cs typeface="Inter Bold"/>
                <a:sym typeface="Inter Bold"/>
              </a:rPr>
              <a:t>MBBS:</a:t>
            </a:r>
            <a:r>
              <a:rPr lang="en-US" sz="1062">
                <a:solidFill>
                  <a:srgbClr val="272525"/>
                </a:solidFill>
                <a:latin typeface="Inter"/>
                <a:ea typeface="Inter"/>
                <a:cs typeface="Inter"/>
                <a:sym typeface="Inter"/>
              </a:rPr>
              <a:t> Medicine, leading to a career as a doctor.</a:t>
            </a:r>
          </a:p>
        </p:txBody>
      </p:sp>
      <p:sp>
        <p:nvSpPr>
          <p:cNvPr name="TextBox 16" id="16"/>
          <p:cNvSpPr txBox="true"/>
          <p:nvPr/>
        </p:nvSpPr>
        <p:spPr>
          <a:xfrm rot="0">
            <a:off x="496044" y="11208841"/>
            <a:ext cx="8475018" cy="274439"/>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272525"/>
                </a:solidFill>
                <a:latin typeface="Inter Bold"/>
                <a:ea typeface="Inter Bold"/>
                <a:cs typeface="Inter Bold"/>
                <a:sym typeface="Inter Bold"/>
              </a:rPr>
              <a:t>B.Sc.:</a:t>
            </a:r>
            <a:r>
              <a:rPr lang="en-US" sz="1062">
                <a:solidFill>
                  <a:srgbClr val="272525"/>
                </a:solidFill>
                <a:latin typeface="Inter"/>
                <a:ea typeface="Inter"/>
                <a:cs typeface="Inter"/>
                <a:sym typeface="Inter"/>
              </a:rPr>
              <a:t> Bachelor of Science in subjects like Physics, Chemistry, Biology, Mathematics, Computer Science.</a:t>
            </a:r>
          </a:p>
        </p:txBody>
      </p:sp>
      <p:sp>
        <p:nvSpPr>
          <p:cNvPr name="TextBox 17" id="17"/>
          <p:cNvSpPr txBox="true"/>
          <p:nvPr/>
        </p:nvSpPr>
        <p:spPr>
          <a:xfrm rot="0">
            <a:off x="496044" y="11485215"/>
            <a:ext cx="8475018" cy="274439"/>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272525"/>
                </a:solidFill>
                <a:latin typeface="Inter Bold"/>
                <a:ea typeface="Inter Bold"/>
                <a:cs typeface="Inter Bold"/>
                <a:sym typeface="Inter Bold"/>
              </a:rPr>
              <a:t>NDA (National Defence Academy):</a:t>
            </a:r>
            <a:r>
              <a:rPr lang="en-US" sz="1062">
                <a:solidFill>
                  <a:srgbClr val="272525"/>
                </a:solidFill>
                <a:latin typeface="Inter"/>
                <a:ea typeface="Inter"/>
                <a:cs typeface="Inter"/>
                <a:sym typeface="Inter"/>
              </a:rPr>
              <a:t> Career in the armed forces (Army, Navy, Air Force).</a:t>
            </a:r>
          </a:p>
        </p:txBody>
      </p:sp>
      <p:sp>
        <p:nvSpPr>
          <p:cNvPr name="TextBox 18" id="18"/>
          <p:cNvSpPr txBox="true"/>
          <p:nvPr/>
        </p:nvSpPr>
        <p:spPr>
          <a:xfrm rot="0">
            <a:off x="9326464" y="10277178"/>
            <a:ext cx="2996059" cy="284858"/>
          </a:xfrm>
          <a:prstGeom prst="rect">
            <a:avLst/>
          </a:prstGeom>
        </p:spPr>
        <p:txBody>
          <a:bodyPr anchor="t" rtlCol="false" tIns="0" lIns="0" bIns="0" rIns="0">
            <a:spAutoFit/>
          </a:bodyPr>
          <a:lstStyle/>
          <a:p>
            <a:pPr algn="l">
              <a:lnSpc>
                <a:spcPts val="2062"/>
              </a:lnSpc>
            </a:pPr>
            <a:r>
              <a:rPr lang="en-US" sz="1625" b="true">
                <a:solidFill>
                  <a:srgbClr val="000000"/>
                </a:solidFill>
                <a:latin typeface="Inter Bold"/>
                <a:ea typeface="Inter Bold"/>
                <a:cs typeface="Inter Bold"/>
                <a:sym typeface="Inter Bold"/>
              </a:rPr>
              <a:t>Commerce Stream Pathways</a:t>
            </a:r>
          </a:p>
        </p:txBody>
      </p:sp>
      <p:sp>
        <p:nvSpPr>
          <p:cNvPr name="TextBox 19" id="19"/>
          <p:cNvSpPr txBox="true"/>
          <p:nvPr/>
        </p:nvSpPr>
        <p:spPr>
          <a:xfrm rot="0">
            <a:off x="9326464" y="10656094"/>
            <a:ext cx="8475018" cy="274439"/>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272525"/>
                </a:solidFill>
                <a:latin typeface="Inter Bold"/>
                <a:ea typeface="Inter Bold"/>
                <a:cs typeface="Inter Bold"/>
                <a:sym typeface="Inter Bold"/>
              </a:rPr>
              <a:t>B.Com:</a:t>
            </a:r>
            <a:r>
              <a:rPr lang="en-US" sz="1062">
                <a:solidFill>
                  <a:srgbClr val="272525"/>
                </a:solidFill>
                <a:latin typeface="Inter"/>
                <a:ea typeface="Inter"/>
                <a:cs typeface="Inter"/>
                <a:sym typeface="Inter"/>
              </a:rPr>
              <a:t> Bachelor of Commerce, foundational for business careers.</a:t>
            </a:r>
          </a:p>
        </p:txBody>
      </p:sp>
      <p:sp>
        <p:nvSpPr>
          <p:cNvPr name="TextBox 20" id="20"/>
          <p:cNvSpPr txBox="true"/>
          <p:nvPr/>
        </p:nvSpPr>
        <p:spPr>
          <a:xfrm rot="0">
            <a:off x="9326464" y="10932467"/>
            <a:ext cx="8475018" cy="274439"/>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272525"/>
                </a:solidFill>
                <a:latin typeface="Inter Bold"/>
                <a:ea typeface="Inter Bold"/>
                <a:cs typeface="Inter Bold"/>
                <a:sym typeface="Inter Bold"/>
              </a:rPr>
              <a:t>BBA:</a:t>
            </a:r>
            <a:r>
              <a:rPr lang="en-US" sz="1062">
                <a:solidFill>
                  <a:srgbClr val="272525"/>
                </a:solidFill>
                <a:latin typeface="Inter"/>
                <a:ea typeface="Inter"/>
                <a:cs typeface="Inter"/>
                <a:sym typeface="Inter"/>
              </a:rPr>
              <a:t> Bachelor of Business Administration, focused on management and entrepreneurship.</a:t>
            </a:r>
          </a:p>
        </p:txBody>
      </p:sp>
      <p:sp>
        <p:nvSpPr>
          <p:cNvPr name="TextBox 21" id="21"/>
          <p:cNvSpPr txBox="true"/>
          <p:nvPr/>
        </p:nvSpPr>
        <p:spPr>
          <a:xfrm rot="0">
            <a:off x="9326464" y="11208841"/>
            <a:ext cx="8475018" cy="274439"/>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272525"/>
                </a:solidFill>
                <a:latin typeface="Inter Bold"/>
                <a:ea typeface="Inter Bold"/>
                <a:cs typeface="Inter Bold"/>
                <a:sym typeface="Inter Bold"/>
              </a:rPr>
              <a:t>CA (Chartered Accountant):</a:t>
            </a:r>
            <a:r>
              <a:rPr lang="en-US" sz="1062">
                <a:solidFill>
                  <a:srgbClr val="272525"/>
                </a:solidFill>
                <a:latin typeface="Inter"/>
                <a:ea typeface="Inter"/>
                <a:cs typeface="Inter"/>
                <a:sym typeface="Inter"/>
              </a:rPr>
              <a:t> Professional course for accounting and finance.</a:t>
            </a:r>
          </a:p>
        </p:txBody>
      </p:sp>
      <p:sp>
        <p:nvSpPr>
          <p:cNvPr name="TextBox 22" id="22"/>
          <p:cNvSpPr txBox="true"/>
          <p:nvPr/>
        </p:nvSpPr>
        <p:spPr>
          <a:xfrm rot="0">
            <a:off x="9326464" y="11485215"/>
            <a:ext cx="8475018" cy="274439"/>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272525"/>
                </a:solidFill>
                <a:latin typeface="Inter Bold"/>
                <a:ea typeface="Inter Bold"/>
                <a:cs typeface="Inter Bold"/>
                <a:sym typeface="Inter Bold"/>
              </a:rPr>
              <a:t>CS (Company Secretary):</a:t>
            </a:r>
            <a:r>
              <a:rPr lang="en-US" sz="1062">
                <a:solidFill>
                  <a:srgbClr val="272525"/>
                </a:solidFill>
                <a:latin typeface="Inter"/>
                <a:ea typeface="Inter"/>
                <a:cs typeface="Inter"/>
                <a:sym typeface="Inter"/>
              </a:rPr>
              <a:t> Specializes in corporate law and governance.</a:t>
            </a:r>
          </a:p>
        </p:txBody>
      </p:sp>
      <p:sp>
        <p:nvSpPr>
          <p:cNvPr name="TextBox 23" id="23"/>
          <p:cNvSpPr txBox="true"/>
          <p:nvPr/>
        </p:nvSpPr>
        <p:spPr>
          <a:xfrm rot="0">
            <a:off x="9326464" y="11761589"/>
            <a:ext cx="8475018" cy="274439"/>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272525"/>
                </a:solidFill>
                <a:latin typeface="Inter Bold"/>
                <a:ea typeface="Inter Bold"/>
                <a:cs typeface="Inter Bold"/>
                <a:sym typeface="Inter Bold"/>
              </a:rPr>
              <a:t>CMA (Cost &amp; Management Accountant):</a:t>
            </a:r>
            <a:r>
              <a:rPr lang="en-US" sz="1062">
                <a:solidFill>
                  <a:srgbClr val="272525"/>
                </a:solidFill>
                <a:latin typeface="Inter"/>
                <a:ea typeface="Inter"/>
                <a:cs typeface="Inter"/>
                <a:sym typeface="Inter"/>
              </a:rPr>
              <a:t> Focuses on cost accounting and financial management.</a:t>
            </a:r>
          </a:p>
        </p:txBody>
      </p:sp>
      <p:grpSp>
        <p:nvGrpSpPr>
          <p:cNvPr name="Group 24" id="24"/>
          <p:cNvGrpSpPr>
            <a:grpSpLocks noChangeAspect="true"/>
          </p:cNvGrpSpPr>
          <p:nvPr/>
        </p:nvGrpSpPr>
        <p:grpSpPr>
          <a:xfrm rot="0">
            <a:off x="648444" y="1814215"/>
            <a:ext cx="8475018" cy="8475018"/>
            <a:chOff x="0" y="0"/>
            <a:chExt cx="11300023" cy="11300023"/>
          </a:xfrm>
        </p:grpSpPr>
        <p:sp>
          <p:nvSpPr>
            <p:cNvPr name="Freeform 25" id="25" descr="preencoded.png"/>
            <p:cNvSpPr/>
            <p:nvPr/>
          </p:nvSpPr>
          <p:spPr>
            <a:xfrm flipH="false" flipV="false" rot="0">
              <a:off x="0" y="0"/>
              <a:ext cx="11300079" cy="11300079"/>
            </a:xfrm>
            <a:custGeom>
              <a:avLst/>
              <a:gdLst/>
              <a:ahLst/>
              <a:cxnLst/>
              <a:rect r="r" b="b" t="t" l="l"/>
              <a:pathLst>
                <a:path h="11300079" w="11300079">
                  <a:moveTo>
                    <a:pt x="0" y="0"/>
                  </a:moveTo>
                  <a:lnTo>
                    <a:pt x="11300079" y="0"/>
                  </a:lnTo>
                  <a:lnTo>
                    <a:pt x="11300079" y="11300079"/>
                  </a:lnTo>
                  <a:lnTo>
                    <a:pt x="0" y="11300079"/>
                  </a:lnTo>
                  <a:lnTo>
                    <a:pt x="0" y="0"/>
                  </a:lnTo>
                  <a:close/>
                </a:path>
              </a:pathLst>
            </a:custGeom>
            <a:blipFill>
              <a:blip r:embed="rId3"/>
              <a:stretch>
                <a:fillRect l="0" t="0" r="0" b="0"/>
              </a:stretch>
            </a:blipFill>
          </p:spPr>
        </p:sp>
      </p:grpSp>
      <p:grpSp>
        <p:nvGrpSpPr>
          <p:cNvPr name="Group 26" id="26"/>
          <p:cNvGrpSpPr>
            <a:grpSpLocks noChangeAspect="true"/>
          </p:cNvGrpSpPr>
          <p:nvPr/>
        </p:nvGrpSpPr>
        <p:grpSpPr>
          <a:xfrm rot="0">
            <a:off x="9478864" y="1814215"/>
            <a:ext cx="8475018" cy="8475018"/>
            <a:chOff x="0" y="0"/>
            <a:chExt cx="11300023" cy="11300023"/>
          </a:xfrm>
        </p:grpSpPr>
        <p:sp>
          <p:nvSpPr>
            <p:cNvPr name="Freeform 27" id="27" descr="preencoded.png"/>
            <p:cNvSpPr/>
            <p:nvPr/>
          </p:nvSpPr>
          <p:spPr>
            <a:xfrm flipH="false" flipV="false" rot="0">
              <a:off x="0" y="0"/>
              <a:ext cx="11300079" cy="11300079"/>
            </a:xfrm>
            <a:custGeom>
              <a:avLst/>
              <a:gdLst/>
              <a:ahLst/>
              <a:cxnLst/>
              <a:rect r="r" b="b" t="t" l="l"/>
              <a:pathLst>
                <a:path h="11300079" w="11300079">
                  <a:moveTo>
                    <a:pt x="0" y="0"/>
                  </a:moveTo>
                  <a:lnTo>
                    <a:pt x="11300079" y="0"/>
                  </a:lnTo>
                  <a:lnTo>
                    <a:pt x="11300079" y="11300079"/>
                  </a:lnTo>
                  <a:lnTo>
                    <a:pt x="0" y="11300079"/>
                  </a:lnTo>
                  <a:lnTo>
                    <a:pt x="0" y="0"/>
                  </a:lnTo>
                  <a:close/>
                </a:path>
              </a:pathLst>
            </a:custGeom>
            <a:blipFill>
              <a:blip r:embed="rId4"/>
              <a:stretch>
                <a:fillRect l="0" t="0" r="0"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a:grpSpLocks noChangeAspect="true"/>
          </p:cNvGrpSpPr>
          <p:nvPr/>
        </p:nvGrpSpPr>
        <p:grpSpPr>
          <a:xfrm rot="0">
            <a:off x="496044" y="1661815"/>
            <a:ext cx="8475018" cy="8475018"/>
            <a:chOff x="0" y="0"/>
            <a:chExt cx="11300023" cy="11300023"/>
          </a:xfrm>
        </p:grpSpPr>
        <p:sp>
          <p:nvSpPr>
            <p:cNvPr name="Freeform 7" id="7" descr="preencoded.png"/>
            <p:cNvSpPr/>
            <p:nvPr/>
          </p:nvSpPr>
          <p:spPr>
            <a:xfrm flipH="false" flipV="false" rot="0">
              <a:off x="0" y="0"/>
              <a:ext cx="11300079" cy="11300079"/>
            </a:xfrm>
            <a:custGeom>
              <a:avLst/>
              <a:gdLst/>
              <a:ahLst/>
              <a:cxnLst/>
              <a:rect r="r" b="b" t="t" l="l"/>
              <a:pathLst>
                <a:path h="11300079" w="11300079">
                  <a:moveTo>
                    <a:pt x="0" y="0"/>
                  </a:moveTo>
                  <a:lnTo>
                    <a:pt x="11300079" y="0"/>
                  </a:lnTo>
                  <a:lnTo>
                    <a:pt x="11300079" y="11300079"/>
                  </a:lnTo>
                  <a:lnTo>
                    <a:pt x="0" y="11300079"/>
                  </a:lnTo>
                  <a:lnTo>
                    <a:pt x="0" y="0"/>
                  </a:lnTo>
                  <a:close/>
                </a:path>
              </a:pathLst>
            </a:custGeom>
            <a:blipFill>
              <a:blip r:embed="rId3"/>
              <a:stretch>
                <a:fillRect l="0" t="0" r="0" b="0"/>
              </a:stretch>
            </a:blipFill>
          </p:spPr>
        </p:sp>
      </p:grpSp>
      <p:grpSp>
        <p:nvGrpSpPr>
          <p:cNvPr name="Group 8" id="8"/>
          <p:cNvGrpSpPr>
            <a:grpSpLocks noChangeAspect="true"/>
          </p:cNvGrpSpPr>
          <p:nvPr/>
        </p:nvGrpSpPr>
        <p:grpSpPr>
          <a:xfrm rot="5400000">
            <a:off x="-2741860" y="-3075979"/>
            <a:ext cx="21029860" cy="21029860"/>
            <a:chOff x="0" y="0"/>
            <a:chExt cx="11300023" cy="11300023"/>
          </a:xfrm>
        </p:grpSpPr>
        <p:sp>
          <p:nvSpPr>
            <p:cNvPr name="Freeform 9" id="9"/>
            <p:cNvSpPr/>
            <p:nvPr/>
          </p:nvSpPr>
          <p:spPr>
            <a:xfrm flipH="false" flipV="false" rot="0">
              <a:off x="0" y="0"/>
              <a:ext cx="11300079" cy="11300079"/>
            </a:xfrm>
            <a:custGeom>
              <a:avLst/>
              <a:gdLst/>
              <a:ahLst/>
              <a:cxnLst/>
              <a:rect r="r" b="b" t="t" l="l"/>
              <a:pathLst>
                <a:path h="11300079" w="11300079">
                  <a:moveTo>
                    <a:pt x="0" y="0"/>
                  </a:moveTo>
                  <a:lnTo>
                    <a:pt x="11300079" y="0"/>
                  </a:lnTo>
                  <a:lnTo>
                    <a:pt x="11300079" y="11300079"/>
                  </a:lnTo>
                  <a:lnTo>
                    <a:pt x="0" y="11300079"/>
                  </a:lnTo>
                  <a:lnTo>
                    <a:pt x="0" y="0"/>
                  </a:lnTo>
                  <a:close/>
                </a:path>
              </a:pathLst>
            </a:custGeom>
            <a:blipFill>
              <a:blip r:embed="rId4"/>
              <a:stretch>
                <a:fillRect l="-24999" t="0" r="-24999" b="0"/>
              </a:stretch>
            </a:blipFill>
          </p:spPr>
        </p:sp>
      </p:grpSp>
      <p:sp>
        <p:nvSpPr>
          <p:cNvPr name="TextBox 10" id="10"/>
          <p:cNvSpPr txBox="true"/>
          <p:nvPr/>
        </p:nvSpPr>
        <p:spPr>
          <a:xfrm rot="0">
            <a:off x="496044" y="370731"/>
            <a:ext cx="10044559" cy="461962"/>
          </a:xfrm>
          <a:prstGeom prst="rect">
            <a:avLst/>
          </a:prstGeom>
        </p:spPr>
        <p:txBody>
          <a:bodyPr anchor="t" rtlCol="false" tIns="0" lIns="0" bIns="0" rIns="0">
            <a:spAutoFit/>
          </a:bodyPr>
          <a:lstStyle/>
          <a:p>
            <a:pPr algn="l">
              <a:lnSpc>
                <a:spcPts val="3437"/>
              </a:lnSpc>
            </a:pPr>
            <a:r>
              <a:rPr lang="en-US" sz="2750" b="true">
                <a:solidFill>
                  <a:srgbClr val="000000"/>
                </a:solidFill>
                <a:latin typeface="Inter Bold"/>
                <a:ea typeface="Inter Bold"/>
                <a:cs typeface="Inter Bold"/>
                <a:sym typeface="Inter Bold"/>
              </a:rPr>
              <a:t>Diverse Horizons: Career Options After 12th Grade (Part 2)</a:t>
            </a:r>
          </a:p>
        </p:txBody>
      </p:sp>
      <p:sp>
        <p:nvSpPr>
          <p:cNvPr name="TextBox 11" id="11"/>
          <p:cNvSpPr txBox="true"/>
          <p:nvPr/>
        </p:nvSpPr>
        <p:spPr>
          <a:xfrm rot="0">
            <a:off x="830908" y="1301651"/>
            <a:ext cx="17295911" cy="347607"/>
          </a:xfrm>
          <a:prstGeom prst="rect">
            <a:avLst/>
          </a:prstGeom>
        </p:spPr>
        <p:txBody>
          <a:bodyPr anchor="t" rtlCol="false" tIns="0" lIns="0" bIns="0" rIns="0">
            <a:spAutoFit/>
          </a:bodyPr>
          <a:lstStyle/>
          <a:p>
            <a:pPr algn="l">
              <a:lnSpc>
                <a:spcPts val="2902"/>
              </a:lnSpc>
            </a:pPr>
            <a:r>
              <a:rPr lang="en-US" sz="1762">
                <a:solidFill>
                  <a:srgbClr val="272525"/>
                </a:solidFill>
                <a:latin typeface="Inter"/>
                <a:ea typeface="Inter"/>
                <a:cs typeface="Inter"/>
                <a:sym typeface="Inter"/>
              </a:rPr>
              <a:t>Beyond Science and Commerce, Arts and various skill-based courses offer unique and rewarding career journeys.</a:t>
            </a:r>
          </a:p>
        </p:txBody>
      </p:sp>
      <p:sp>
        <p:nvSpPr>
          <p:cNvPr name="TextBox 12" id="12"/>
          <p:cNvSpPr txBox="true"/>
          <p:nvPr/>
        </p:nvSpPr>
        <p:spPr>
          <a:xfrm rot="0">
            <a:off x="496044" y="10277178"/>
            <a:ext cx="3567559" cy="284858"/>
          </a:xfrm>
          <a:prstGeom prst="rect">
            <a:avLst/>
          </a:prstGeom>
        </p:spPr>
        <p:txBody>
          <a:bodyPr anchor="t" rtlCol="false" tIns="0" lIns="0" bIns="0" rIns="0">
            <a:spAutoFit/>
          </a:bodyPr>
          <a:lstStyle/>
          <a:p>
            <a:pPr algn="l">
              <a:lnSpc>
                <a:spcPts val="2062"/>
              </a:lnSpc>
            </a:pPr>
            <a:r>
              <a:rPr lang="en-US" sz="1625" b="true">
                <a:solidFill>
                  <a:srgbClr val="000000"/>
                </a:solidFill>
                <a:latin typeface="Inter Bold"/>
                <a:ea typeface="Inter Bold"/>
                <a:cs typeface="Inter Bold"/>
                <a:sym typeface="Inter Bold"/>
              </a:rPr>
              <a:t>Arts/Humanities Stream Pathways</a:t>
            </a:r>
          </a:p>
        </p:txBody>
      </p:sp>
      <p:sp>
        <p:nvSpPr>
          <p:cNvPr name="TextBox 13" id="13"/>
          <p:cNvSpPr txBox="true"/>
          <p:nvPr/>
        </p:nvSpPr>
        <p:spPr>
          <a:xfrm rot="0">
            <a:off x="496044" y="10656094"/>
            <a:ext cx="8475018" cy="274439"/>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272525"/>
                </a:solidFill>
                <a:latin typeface="Inter Bold"/>
                <a:ea typeface="Inter Bold"/>
                <a:cs typeface="Inter Bold"/>
                <a:sym typeface="Inter Bold"/>
              </a:rPr>
              <a:t>BA (Bachelor of Arts):</a:t>
            </a:r>
            <a:r>
              <a:rPr lang="en-US" sz="1062">
                <a:solidFill>
                  <a:srgbClr val="272525"/>
                </a:solidFill>
                <a:latin typeface="Inter"/>
                <a:ea typeface="Inter"/>
                <a:cs typeface="Inter"/>
                <a:sym typeface="Inter"/>
              </a:rPr>
              <a:t> Diverse subjects like Literature, History, Psychology, Sociology, Economics.</a:t>
            </a:r>
          </a:p>
        </p:txBody>
      </p:sp>
      <p:sp>
        <p:nvSpPr>
          <p:cNvPr name="TextBox 14" id="14"/>
          <p:cNvSpPr txBox="true"/>
          <p:nvPr/>
        </p:nvSpPr>
        <p:spPr>
          <a:xfrm rot="0">
            <a:off x="496044" y="10932467"/>
            <a:ext cx="8475018" cy="274439"/>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272525"/>
                </a:solidFill>
                <a:latin typeface="Inter Bold"/>
                <a:ea typeface="Inter Bold"/>
                <a:cs typeface="Inter Bold"/>
                <a:sym typeface="Inter Bold"/>
              </a:rPr>
              <a:t>Law (LLB):</a:t>
            </a:r>
            <a:r>
              <a:rPr lang="en-US" sz="1062">
                <a:solidFill>
                  <a:srgbClr val="272525"/>
                </a:solidFill>
                <a:latin typeface="Inter"/>
                <a:ea typeface="Inter"/>
                <a:cs typeface="Inter"/>
                <a:sym typeface="Inter"/>
              </a:rPr>
              <a:t> Path to becoming a lawyer or legal professional.</a:t>
            </a:r>
          </a:p>
        </p:txBody>
      </p:sp>
      <p:sp>
        <p:nvSpPr>
          <p:cNvPr name="TextBox 15" id="15"/>
          <p:cNvSpPr txBox="true"/>
          <p:nvPr/>
        </p:nvSpPr>
        <p:spPr>
          <a:xfrm rot="0">
            <a:off x="496044" y="11208841"/>
            <a:ext cx="8475018" cy="274439"/>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272525"/>
                </a:solidFill>
                <a:latin typeface="Inter Bold"/>
                <a:ea typeface="Inter Bold"/>
                <a:cs typeface="Inter Bold"/>
                <a:sym typeface="Inter Bold"/>
              </a:rPr>
              <a:t>Journalism &amp; Mass Communication:</a:t>
            </a:r>
            <a:r>
              <a:rPr lang="en-US" sz="1062">
                <a:solidFill>
                  <a:srgbClr val="272525"/>
                </a:solidFill>
                <a:latin typeface="Inter"/>
                <a:ea typeface="Inter"/>
                <a:cs typeface="Inter"/>
                <a:sym typeface="Inter"/>
              </a:rPr>
              <a:t> For careers in media, reporting, and public relations.</a:t>
            </a:r>
          </a:p>
        </p:txBody>
      </p:sp>
      <p:sp>
        <p:nvSpPr>
          <p:cNvPr name="TextBox 16" id="16"/>
          <p:cNvSpPr txBox="true"/>
          <p:nvPr/>
        </p:nvSpPr>
        <p:spPr>
          <a:xfrm rot="0">
            <a:off x="496044" y="11485215"/>
            <a:ext cx="8475018" cy="274439"/>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272525"/>
                </a:solidFill>
                <a:latin typeface="Inter Bold"/>
                <a:ea typeface="Inter Bold"/>
                <a:cs typeface="Inter Bold"/>
                <a:sym typeface="Inter Bold"/>
              </a:rPr>
              <a:t>Fine Arts (BFA):</a:t>
            </a:r>
            <a:r>
              <a:rPr lang="en-US" sz="1062">
                <a:solidFill>
                  <a:srgbClr val="272525"/>
                </a:solidFill>
                <a:latin typeface="Inter"/>
                <a:ea typeface="Inter"/>
                <a:cs typeface="Inter"/>
                <a:sym typeface="Inter"/>
              </a:rPr>
              <a:t> For aspiring artists, designers, and performers.</a:t>
            </a:r>
          </a:p>
        </p:txBody>
      </p:sp>
      <p:sp>
        <p:nvSpPr>
          <p:cNvPr name="TextBox 17" id="17"/>
          <p:cNvSpPr txBox="true"/>
          <p:nvPr/>
        </p:nvSpPr>
        <p:spPr>
          <a:xfrm rot="0">
            <a:off x="496044" y="11761589"/>
            <a:ext cx="8475018" cy="274439"/>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272525"/>
                </a:solidFill>
                <a:latin typeface="Inter Bold"/>
                <a:ea typeface="Inter Bold"/>
                <a:cs typeface="Inter Bold"/>
                <a:sym typeface="Inter Bold"/>
              </a:rPr>
              <a:t>UPSC Prep (Civil Services):</a:t>
            </a:r>
            <a:r>
              <a:rPr lang="en-US" sz="1062">
                <a:solidFill>
                  <a:srgbClr val="272525"/>
                </a:solidFill>
                <a:latin typeface="Inter"/>
                <a:ea typeface="Inter"/>
                <a:cs typeface="Inter"/>
                <a:sym typeface="Inter"/>
              </a:rPr>
              <a:t> Preparation for government administrative roles.</a:t>
            </a:r>
          </a:p>
        </p:txBody>
      </p:sp>
      <p:sp>
        <p:nvSpPr>
          <p:cNvPr name="TextBox 18" id="18"/>
          <p:cNvSpPr txBox="true"/>
          <p:nvPr/>
        </p:nvSpPr>
        <p:spPr>
          <a:xfrm rot="0">
            <a:off x="9326464" y="10277178"/>
            <a:ext cx="3448794" cy="284858"/>
          </a:xfrm>
          <a:prstGeom prst="rect">
            <a:avLst/>
          </a:prstGeom>
        </p:spPr>
        <p:txBody>
          <a:bodyPr anchor="t" rtlCol="false" tIns="0" lIns="0" bIns="0" rIns="0">
            <a:spAutoFit/>
          </a:bodyPr>
          <a:lstStyle/>
          <a:p>
            <a:pPr algn="l">
              <a:lnSpc>
                <a:spcPts val="2062"/>
              </a:lnSpc>
            </a:pPr>
            <a:r>
              <a:rPr lang="en-US" sz="1625" b="true">
                <a:solidFill>
                  <a:srgbClr val="000000"/>
                </a:solidFill>
                <a:latin typeface="Inter Bold"/>
                <a:ea typeface="Inter Bold"/>
                <a:cs typeface="Inter Bold"/>
                <a:sym typeface="Inter Bold"/>
              </a:rPr>
              <a:t>Vocational &amp; Skill-Based Courses</a:t>
            </a:r>
          </a:p>
        </p:txBody>
      </p:sp>
      <p:sp>
        <p:nvSpPr>
          <p:cNvPr name="TextBox 19" id="19"/>
          <p:cNvSpPr txBox="true"/>
          <p:nvPr/>
        </p:nvSpPr>
        <p:spPr>
          <a:xfrm rot="0">
            <a:off x="9326464" y="10656094"/>
            <a:ext cx="8475018" cy="274439"/>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272525"/>
                </a:solidFill>
                <a:latin typeface="Inter Bold"/>
                <a:ea typeface="Inter Bold"/>
                <a:cs typeface="Inter Bold"/>
                <a:sym typeface="Inter Bold"/>
              </a:rPr>
              <a:t>Paramedical Courses:</a:t>
            </a:r>
            <a:r>
              <a:rPr lang="en-US" sz="1062">
                <a:solidFill>
                  <a:srgbClr val="272525"/>
                </a:solidFill>
                <a:latin typeface="Inter"/>
                <a:ea typeface="Inter"/>
                <a:cs typeface="Inter"/>
                <a:sym typeface="Inter"/>
              </a:rPr>
              <a:t> Lab technicians, physiotherapists, etc.</a:t>
            </a:r>
          </a:p>
        </p:txBody>
      </p:sp>
      <p:sp>
        <p:nvSpPr>
          <p:cNvPr name="TextBox 20" id="20"/>
          <p:cNvSpPr txBox="true"/>
          <p:nvPr/>
        </p:nvSpPr>
        <p:spPr>
          <a:xfrm rot="0">
            <a:off x="9326464" y="10932467"/>
            <a:ext cx="8475018" cy="274439"/>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272525"/>
                </a:solidFill>
                <a:latin typeface="Inter Bold"/>
                <a:ea typeface="Inter Bold"/>
                <a:cs typeface="Inter Bold"/>
                <a:sym typeface="Inter Bold"/>
              </a:rPr>
              <a:t>Graphic Design &amp; Animation:</a:t>
            </a:r>
            <a:r>
              <a:rPr lang="en-US" sz="1062">
                <a:solidFill>
                  <a:srgbClr val="272525"/>
                </a:solidFill>
                <a:latin typeface="Inter"/>
                <a:ea typeface="Inter"/>
                <a:cs typeface="Inter"/>
                <a:sym typeface="Inter"/>
              </a:rPr>
              <a:t> For creative digital roles.</a:t>
            </a:r>
          </a:p>
        </p:txBody>
      </p:sp>
      <p:sp>
        <p:nvSpPr>
          <p:cNvPr name="TextBox 21" id="21"/>
          <p:cNvSpPr txBox="true"/>
          <p:nvPr/>
        </p:nvSpPr>
        <p:spPr>
          <a:xfrm rot="0">
            <a:off x="9326464" y="11208841"/>
            <a:ext cx="8475018" cy="274439"/>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272525"/>
                </a:solidFill>
                <a:latin typeface="Inter Bold"/>
                <a:ea typeface="Inter Bold"/>
                <a:cs typeface="Inter Bold"/>
                <a:sym typeface="Inter Bold"/>
              </a:rPr>
              <a:t>Digital Marketing:</a:t>
            </a:r>
            <a:r>
              <a:rPr lang="en-US" sz="1062">
                <a:solidFill>
                  <a:srgbClr val="272525"/>
                </a:solidFill>
                <a:latin typeface="Inter"/>
                <a:ea typeface="Inter"/>
                <a:cs typeface="Inter"/>
                <a:sym typeface="Inter"/>
              </a:rPr>
              <a:t> Essential skills for the modern business world.</a:t>
            </a:r>
          </a:p>
        </p:txBody>
      </p:sp>
      <p:sp>
        <p:nvSpPr>
          <p:cNvPr name="TextBox 22" id="22"/>
          <p:cNvSpPr txBox="true"/>
          <p:nvPr/>
        </p:nvSpPr>
        <p:spPr>
          <a:xfrm rot="0">
            <a:off x="9326464" y="11485215"/>
            <a:ext cx="8475018" cy="274439"/>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272525"/>
                </a:solidFill>
                <a:latin typeface="Inter Bold"/>
                <a:ea typeface="Inter Bold"/>
                <a:cs typeface="Inter Bold"/>
                <a:sym typeface="Inter Bold"/>
              </a:rPr>
              <a:t>Hotel Management:</a:t>
            </a:r>
            <a:r>
              <a:rPr lang="en-US" sz="1062">
                <a:solidFill>
                  <a:srgbClr val="272525"/>
                </a:solidFill>
                <a:latin typeface="Inter"/>
                <a:ea typeface="Inter"/>
                <a:cs typeface="Inter"/>
                <a:sym typeface="Inter"/>
              </a:rPr>
              <a:t> Careers in hospitality and tourism.</a:t>
            </a:r>
          </a:p>
        </p:txBody>
      </p:sp>
      <p:sp>
        <p:nvSpPr>
          <p:cNvPr name="TextBox 23" id="23"/>
          <p:cNvSpPr txBox="true"/>
          <p:nvPr/>
        </p:nvSpPr>
        <p:spPr>
          <a:xfrm rot="0">
            <a:off x="9326464" y="11761589"/>
            <a:ext cx="8475018" cy="274439"/>
          </a:xfrm>
          <a:prstGeom prst="rect">
            <a:avLst/>
          </a:prstGeom>
        </p:spPr>
        <p:txBody>
          <a:bodyPr anchor="t" rtlCol="false" tIns="0" lIns="0" bIns="0" rIns="0">
            <a:spAutoFit/>
          </a:bodyPr>
          <a:lstStyle/>
          <a:p>
            <a:pPr algn="l" marL="160238" indent="-80119" lvl="1">
              <a:lnSpc>
                <a:spcPts val="1750"/>
              </a:lnSpc>
              <a:buFont typeface="Arial"/>
              <a:buChar char="•"/>
            </a:pPr>
            <a:r>
              <a:rPr lang="en-US" b="true" sz="1062">
                <a:solidFill>
                  <a:srgbClr val="272525"/>
                </a:solidFill>
                <a:latin typeface="Inter Bold"/>
                <a:ea typeface="Inter Bold"/>
                <a:cs typeface="Inter Bold"/>
                <a:sym typeface="Inter Bold"/>
              </a:rPr>
              <a:t>Fashion Design:</a:t>
            </a:r>
            <a:r>
              <a:rPr lang="en-US" sz="1062">
                <a:solidFill>
                  <a:srgbClr val="272525"/>
                </a:solidFill>
                <a:latin typeface="Inter"/>
                <a:ea typeface="Inter"/>
                <a:cs typeface="Inter"/>
                <a:sym typeface="Inter"/>
              </a:rPr>
              <a:t> For creative roles in the apparel industry.</a:t>
            </a:r>
          </a:p>
        </p:txBody>
      </p:sp>
      <p:grpSp>
        <p:nvGrpSpPr>
          <p:cNvPr name="Group 24" id="24"/>
          <p:cNvGrpSpPr>
            <a:grpSpLocks noChangeAspect="true"/>
          </p:cNvGrpSpPr>
          <p:nvPr/>
        </p:nvGrpSpPr>
        <p:grpSpPr>
          <a:xfrm rot="0">
            <a:off x="648444" y="1814215"/>
            <a:ext cx="8475018" cy="8475018"/>
            <a:chOff x="0" y="0"/>
            <a:chExt cx="11300023" cy="11300023"/>
          </a:xfrm>
        </p:grpSpPr>
        <p:sp>
          <p:nvSpPr>
            <p:cNvPr name="Freeform 25" id="25" descr="preencoded.png"/>
            <p:cNvSpPr/>
            <p:nvPr/>
          </p:nvSpPr>
          <p:spPr>
            <a:xfrm flipH="false" flipV="false" rot="0">
              <a:off x="0" y="0"/>
              <a:ext cx="11300079" cy="11300079"/>
            </a:xfrm>
            <a:custGeom>
              <a:avLst/>
              <a:gdLst/>
              <a:ahLst/>
              <a:cxnLst/>
              <a:rect r="r" b="b" t="t" l="l"/>
              <a:pathLst>
                <a:path h="11300079" w="11300079">
                  <a:moveTo>
                    <a:pt x="0" y="0"/>
                  </a:moveTo>
                  <a:lnTo>
                    <a:pt x="11300079" y="0"/>
                  </a:lnTo>
                  <a:lnTo>
                    <a:pt x="11300079" y="11300079"/>
                  </a:lnTo>
                  <a:lnTo>
                    <a:pt x="0" y="11300079"/>
                  </a:lnTo>
                  <a:lnTo>
                    <a:pt x="0" y="0"/>
                  </a:lnTo>
                  <a:close/>
                </a:path>
              </a:pathLst>
            </a:custGeom>
            <a:blipFill>
              <a:blip r:embed="rId3"/>
              <a:stretch>
                <a:fillRect l="0" t="0" r="0" b="0"/>
              </a:stretch>
            </a:blipFill>
          </p:spPr>
        </p:sp>
      </p:grpSp>
      <p:grpSp>
        <p:nvGrpSpPr>
          <p:cNvPr name="Group 26" id="26"/>
          <p:cNvGrpSpPr>
            <a:grpSpLocks noChangeAspect="true"/>
          </p:cNvGrpSpPr>
          <p:nvPr/>
        </p:nvGrpSpPr>
        <p:grpSpPr>
          <a:xfrm rot="0">
            <a:off x="9478864" y="1814215"/>
            <a:ext cx="8475018" cy="8475018"/>
            <a:chOff x="0" y="0"/>
            <a:chExt cx="11300023" cy="11300023"/>
          </a:xfrm>
        </p:grpSpPr>
        <p:sp>
          <p:nvSpPr>
            <p:cNvPr name="Freeform 27" id="27" descr="preencoded.png"/>
            <p:cNvSpPr/>
            <p:nvPr/>
          </p:nvSpPr>
          <p:spPr>
            <a:xfrm flipH="false" flipV="false" rot="0">
              <a:off x="0" y="0"/>
              <a:ext cx="11300079" cy="11300079"/>
            </a:xfrm>
            <a:custGeom>
              <a:avLst/>
              <a:gdLst/>
              <a:ahLst/>
              <a:cxnLst/>
              <a:rect r="r" b="b" t="t" l="l"/>
              <a:pathLst>
                <a:path h="11300079" w="11300079">
                  <a:moveTo>
                    <a:pt x="0" y="0"/>
                  </a:moveTo>
                  <a:lnTo>
                    <a:pt x="11300079" y="0"/>
                  </a:lnTo>
                  <a:lnTo>
                    <a:pt x="11300079" y="11300079"/>
                  </a:lnTo>
                  <a:lnTo>
                    <a:pt x="0" y="11300079"/>
                  </a:lnTo>
                  <a:lnTo>
                    <a:pt x="0" y="0"/>
                  </a:lnTo>
                  <a:close/>
                </a:path>
              </a:pathLst>
            </a:custGeom>
            <a:blipFill>
              <a:blip r:embed="rId5"/>
              <a:stretch>
                <a:fillRect l="0" t="0" r="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p:nvPr/>
        </p:nvGrpSpPr>
        <p:grpSpPr>
          <a:xfrm rot="0">
            <a:off x="718989" y="2485132"/>
            <a:ext cx="8322320" cy="1848743"/>
            <a:chOff x="0" y="0"/>
            <a:chExt cx="11096427" cy="2464990"/>
          </a:xfrm>
        </p:grpSpPr>
        <p:sp>
          <p:nvSpPr>
            <p:cNvPr name="Freeform 7" id="7"/>
            <p:cNvSpPr/>
            <p:nvPr/>
          </p:nvSpPr>
          <p:spPr>
            <a:xfrm flipH="false" flipV="false" rot="0">
              <a:off x="0" y="0"/>
              <a:ext cx="11096372" cy="2464943"/>
            </a:xfrm>
            <a:custGeom>
              <a:avLst/>
              <a:gdLst/>
              <a:ahLst/>
              <a:cxnLst/>
              <a:rect r="r" b="b" t="t" l="l"/>
              <a:pathLst>
                <a:path h="2464943" w="11096372">
                  <a:moveTo>
                    <a:pt x="0" y="182880"/>
                  </a:moveTo>
                  <a:cubicBezTo>
                    <a:pt x="0" y="81915"/>
                    <a:pt x="81915" y="0"/>
                    <a:pt x="182880" y="0"/>
                  </a:cubicBezTo>
                  <a:lnTo>
                    <a:pt x="10913491" y="0"/>
                  </a:lnTo>
                  <a:cubicBezTo>
                    <a:pt x="11014456" y="0"/>
                    <a:pt x="11096372" y="81915"/>
                    <a:pt x="11096372" y="182880"/>
                  </a:cubicBezTo>
                  <a:lnTo>
                    <a:pt x="11096372" y="2282063"/>
                  </a:lnTo>
                  <a:cubicBezTo>
                    <a:pt x="11096372" y="2383028"/>
                    <a:pt x="11014456" y="2464943"/>
                    <a:pt x="10913491" y="2464943"/>
                  </a:cubicBezTo>
                  <a:lnTo>
                    <a:pt x="182880" y="2464943"/>
                  </a:lnTo>
                  <a:cubicBezTo>
                    <a:pt x="81915" y="2464943"/>
                    <a:pt x="0" y="2383028"/>
                    <a:pt x="0" y="2282063"/>
                  </a:cubicBezTo>
                  <a:close/>
                </a:path>
              </a:pathLst>
            </a:custGeom>
            <a:solidFill>
              <a:srgbClr val="FFFFFF"/>
            </a:solidFill>
          </p:spPr>
        </p:sp>
      </p:grpSp>
      <p:grpSp>
        <p:nvGrpSpPr>
          <p:cNvPr name="Group 8" id="8"/>
          <p:cNvGrpSpPr/>
          <p:nvPr/>
        </p:nvGrpSpPr>
        <p:grpSpPr>
          <a:xfrm rot="0">
            <a:off x="718989" y="2456557"/>
            <a:ext cx="8322320" cy="114300"/>
            <a:chOff x="0" y="0"/>
            <a:chExt cx="11096427" cy="152400"/>
          </a:xfrm>
        </p:grpSpPr>
        <p:sp>
          <p:nvSpPr>
            <p:cNvPr name="Freeform 9" id="9"/>
            <p:cNvSpPr/>
            <p:nvPr/>
          </p:nvSpPr>
          <p:spPr>
            <a:xfrm flipH="false" flipV="false" rot="0">
              <a:off x="0" y="0"/>
              <a:ext cx="11096371" cy="152400"/>
            </a:xfrm>
            <a:custGeom>
              <a:avLst/>
              <a:gdLst/>
              <a:ahLst/>
              <a:cxnLst/>
              <a:rect r="r" b="b" t="t" l="l"/>
              <a:pathLst>
                <a:path h="152400" w="11096371">
                  <a:moveTo>
                    <a:pt x="0" y="76200"/>
                  </a:moveTo>
                  <a:cubicBezTo>
                    <a:pt x="0" y="34163"/>
                    <a:pt x="34163" y="0"/>
                    <a:pt x="76200" y="0"/>
                  </a:cubicBezTo>
                  <a:lnTo>
                    <a:pt x="11020171" y="0"/>
                  </a:lnTo>
                  <a:cubicBezTo>
                    <a:pt x="11062208" y="0"/>
                    <a:pt x="11096371" y="34163"/>
                    <a:pt x="11096371" y="76200"/>
                  </a:cubicBezTo>
                  <a:cubicBezTo>
                    <a:pt x="11096371" y="118237"/>
                    <a:pt x="11062208" y="152400"/>
                    <a:pt x="11020171" y="152400"/>
                  </a:cubicBezTo>
                  <a:lnTo>
                    <a:pt x="76200" y="152400"/>
                  </a:lnTo>
                  <a:cubicBezTo>
                    <a:pt x="34163" y="152400"/>
                    <a:pt x="0" y="118237"/>
                    <a:pt x="0" y="76200"/>
                  </a:cubicBezTo>
                  <a:close/>
                </a:path>
              </a:pathLst>
            </a:custGeom>
            <a:solidFill>
              <a:srgbClr val="4950BC"/>
            </a:solidFill>
          </p:spPr>
        </p:sp>
      </p:grpSp>
      <p:grpSp>
        <p:nvGrpSpPr>
          <p:cNvPr name="Group 10" id="10"/>
          <p:cNvGrpSpPr/>
          <p:nvPr/>
        </p:nvGrpSpPr>
        <p:grpSpPr>
          <a:xfrm rot="0">
            <a:off x="4572000" y="2177058"/>
            <a:ext cx="616149" cy="616149"/>
            <a:chOff x="0" y="0"/>
            <a:chExt cx="821532" cy="821532"/>
          </a:xfrm>
        </p:grpSpPr>
        <p:sp>
          <p:nvSpPr>
            <p:cNvPr name="Freeform 11" id="11"/>
            <p:cNvSpPr/>
            <p:nvPr/>
          </p:nvSpPr>
          <p:spPr>
            <a:xfrm flipH="false" flipV="false" rot="0">
              <a:off x="0" y="0"/>
              <a:ext cx="821563" cy="821563"/>
            </a:xfrm>
            <a:custGeom>
              <a:avLst/>
              <a:gdLst/>
              <a:ahLst/>
              <a:cxnLst/>
              <a:rect r="r" b="b" t="t" l="l"/>
              <a:pathLst>
                <a:path h="821563" w="821563">
                  <a:moveTo>
                    <a:pt x="0" y="410718"/>
                  </a:moveTo>
                  <a:cubicBezTo>
                    <a:pt x="0" y="183896"/>
                    <a:pt x="183896" y="0"/>
                    <a:pt x="410718" y="0"/>
                  </a:cubicBezTo>
                  <a:cubicBezTo>
                    <a:pt x="637540" y="0"/>
                    <a:pt x="821563" y="183896"/>
                    <a:pt x="821563" y="410718"/>
                  </a:cubicBezTo>
                  <a:cubicBezTo>
                    <a:pt x="821563" y="637540"/>
                    <a:pt x="637667" y="821563"/>
                    <a:pt x="410718" y="821563"/>
                  </a:cubicBezTo>
                  <a:cubicBezTo>
                    <a:pt x="183769" y="821563"/>
                    <a:pt x="0" y="637667"/>
                    <a:pt x="0" y="410718"/>
                  </a:cubicBezTo>
                  <a:close/>
                </a:path>
              </a:pathLst>
            </a:custGeom>
            <a:solidFill>
              <a:srgbClr val="4950BC"/>
            </a:solidFill>
          </p:spPr>
        </p:sp>
      </p:grpSp>
      <p:grpSp>
        <p:nvGrpSpPr>
          <p:cNvPr name="Group 12" id="12"/>
          <p:cNvGrpSpPr>
            <a:grpSpLocks noChangeAspect="true"/>
          </p:cNvGrpSpPr>
          <p:nvPr/>
        </p:nvGrpSpPr>
        <p:grpSpPr>
          <a:xfrm rot="0">
            <a:off x="4756845" y="2331095"/>
            <a:ext cx="246460" cy="308074"/>
            <a:chOff x="0" y="0"/>
            <a:chExt cx="328613" cy="410765"/>
          </a:xfrm>
        </p:grpSpPr>
        <p:sp>
          <p:nvSpPr>
            <p:cNvPr name="Freeform 13" id="13" descr="preencoded.png"/>
            <p:cNvSpPr/>
            <p:nvPr/>
          </p:nvSpPr>
          <p:spPr>
            <a:xfrm flipH="false" flipV="false" rot="0">
              <a:off x="0" y="0"/>
              <a:ext cx="328676" cy="410718"/>
            </a:xfrm>
            <a:custGeom>
              <a:avLst/>
              <a:gdLst/>
              <a:ahLst/>
              <a:cxnLst/>
              <a:rect r="r" b="b" t="t" l="l"/>
              <a:pathLst>
                <a:path h="410718" w="328676">
                  <a:moveTo>
                    <a:pt x="0" y="0"/>
                  </a:moveTo>
                  <a:lnTo>
                    <a:pt x="328676" y="0"/>
                  </a:lnTo>
                  <a:lnTo>
                    <a:pt x="328676" y="410718"/>
                  </a:lnTo>
                  <a:lnTo>
                    <a:pt x="0" y="410718"/>
                  </a:lnTo>
                  <a:lnTo>
                    <a:pt x="0" y="0"/>
                  </a:lnTo>
                  <a:close/>
                </a:path>
              </a:pathLst>
            </a:custGeom>
            <a:blipFill>
              <a:blip r:embed="rId3"/>
              <a:stretch>
                <a:fillRect l="-780" t="0" r="-761" b="-11"/>
              </a:stretch>
            </a:blipFill>
          </p:spPr>
        </p:sp>
      </p:grpSp>
      <p:grpSp>
        <p:nvGrpSpPr>
          <p:cNvPr name="Group 14" id="14"/>
          <p:cNvGrpSpPr/>
          <p:nvPr/>
        </p:nvGrpSpPr>
        <p:grpSpPr>
          <a:xfrm rot="0">
            <a:off x="9246691" y="2485132"/>
            <a:ext cx="8322320" cy="1848743"/>
            <a:chOff x="0" y="0"/>
            <a:chExt cx="11096427" cy="2464990"/>
          </a:xfrm>
        </p:grpSpPr>
        <p:sp>
          <p:nvSpPr>
            <p:cNvPr name="Freeform 15" id="15"/>
            <p:cNvSpPr/>
            <p:nvPr/>
          </p:nvSpPr>
          <p:spPr>
            <a:xfrm flipH="false" flipV="false" rot="0">
              <a:off x="0" y="0"/>
              <a:ext cx="11096372" cy="2464943"/>
            </a:xfrm>
            <a:custGeom>
              <a:avLst/>
              <a:gdLst/>
              <a:ahLst/>
              <a:cxnLst/>
              <a:rect r="r" b="b" t="t" l="l"/>
              <a:pathLst>
                <a:path h="2464943" w="11096372">
                  <a:moveTo>
                    <a:pt x="0" y="182880"/>
                  </a:moveTo>
                  <a:cubicBezTo>
                    <a:pt x="0" y="81915"/>
                    <a:pt x="81915" y="0"/>
                    <a:pt x="182880" y="0"/>
                  </a:cubicBezTo>
                  <a:lnTo>
                    <a:pt x="10913491" y="0"/>
                  </a:lnTo>
                  <a:cubicBezTo>
                    <a:pt x="11014456" y="0"/>
                    <a:pt x="11096372" y="81915"/>
                    <a:pt x="11096372" y="182880"/>
                  </a:cubicBezTo>
                  <a:lnTo>
                    <a:pt x="11096372" y="2282063"/>
                  </a:lnTo>
                  <a:cubicBezTo>
                    <a:pt x="11096372" y="2383028"/>
                    <a:pt x="11014456" y="2464943"/>
                    <a:pt x="10913491" y="2464943"/>
                  </a:cubicBezTo>
                  <a:lnTo>
                    <a:pt x="182880" y="2464943"/>
                  </a:lnTo>
                  <a:cubicBezTo>
                    <a:pt x="81915" y="2464943"/>
                    <a:pt x="0" y="2383028"/>
                    <a:pt x="0" y="2282063"/>
                  </a:cubicBezTo>
                  <a:close/>
                </a:path>
              </a:pathLst>
            </a:custGeom>
            <a:solidFill>
              <a:srgbClr val="FFFFFF"/>
            </a:solidFill>
          </p:spPr>
        </p:sp>
      </p:grpSp>
      <p:grpSp>
        <p:nvGrpSpPr>
          <p:cNvPr name="Group 16" id="16"/>
          <p:cNvGrpSpPr/>
          <p:nvPr/>
        </p:nvGrpSpPr>
        <p:grpSpPr>
          <a:xfrm rot="0">
            <a:off x="9246691" y="2456557"/>
            <a:ext cx="8322320" cy="114300"/>
            <a:chOff x="0" y="0"/>
            <a:chExt cx="11096427" cy="152400"/>
          </a:xfrm>
        </p:grpSpPr>
        <p:sp>
          <p:nvSpPr>
            <p:cNvPr name="Freeform 17" id="17"/>
            <p:cNvSpPr/>
            <p:nvPr/>
          </p:nvSpPr>
          <p:spPr>
            <a:xfrm flipH="false" flipV="false" rot="0">
              <a:off x="0" y="0"/>
              <a:ext cx="11096371" cy="152400"/>
            </a:xfrm>
            <a:custGeom>
              <a:avLst/>
              <a:gdLst/>
              <a:ahLst/>
              <a:cxnLst/>
              <a:rect r="r" b="b" t="t" l="l"/>
              <a:pathLst>
                <a:path h="152400" w="11096371">
                  <a:moveTo>
                    <a:pt x="0" y="76200"/>
                  </a:moveTo>
                  <a:cubicBezTo>
                    <a:pt x="0" y="34163"/>
                    <a:pt x="34163" y="0"/>
                    <a:pt x="76200" y="0"/>
                  </a:cubicBezTo>
                  <a:lnTo>
                    <a:pt x="11020171" y="0"/>
                  </a:lnTo>
                  <a:cubicBezTo>
                    <a:pt x="11062208" y="0"/>
                    <a:pt x="11096371" y="34163"/>
                    <a:pt x="11096371" y="76200"/>
                  </a:cubicBezTo>
                  <a:cubicBezTo>
                    <a:pt x="11096371" y="118237"/>
                    <a:pt x="11062208" y="152400"/>
                    <a:pt x="11020171" y="152400"/>
                  </a:cubicBezTo>
                  <a:lnTo>
                    <a:pt x="76200" y="152400"/>
                  </a:lnTo>
                  <a:cubicBezTo>
                    <a:pt x="34163" y="152400"/>
                    <a:pt x="0" y="118237"/>
                    <a:pt x="0" y="76200"/>
                  </a:cubicBezTo>
                  <a:close/>
                </a:path>
              </a:pathLst>
            </a:custGeom>
            <a:solidFill>
              <a:srgbClr val="4950BC"/>
            </a:solidFill>
          </p:spPr>
        </p:sp>
      </p:grpSp>
      <p:grpSp>
        <p:nvGrpSpPr>
          <p:cNvPr name="Group 18" id="18"/>
          <p:cNvGrpSpPr/>
          <p:nvPr/>
        </p:nvGrpSpPr>
        <p:grpSpPr>
          <a:xfrm rot="0">
            <a:off x="13099702" y="2177058"/>
            <a:ext cx="616149" cy="616149"/>
            <a:chOff x="0" y="0"/>
            <a:chExt cx="821532" cy="821532"/>
          </a:xfrm>
        </p:grpSpPr>
        <p:sp>
          <p:nvSpPr>
            <p:cNvPr name="Freeform 19" id="19"/>
            <p:cNvSpPr/>
            <p:nvPr/>
          </p:nvSpPr>
          <p:spPr>
            <a:xfrm flipH="false" flipV="false" rot="0">
              <a:off x="0" y="0"/>
              <a:ext cx="821563" cy="821563"/>
            </a:xfrm>
            <a:custGeom>
              <a:avLst/>
              <a:gdLst/>
              <a:ahLst/>
              <a:cxnLst/>
              <a:rect r="r" b="b" t="t" l="l"/>
              <a:pathLst>
                <a:path h="821563" w="821563">
                  <a:moveTo>
                    <a:pt x="0" y="410718"/>
                  </a:moveTo>
                  <a:cubicBezTo>
                    <a:pt x="0" y="183896"/>
                    <a:pt x="183896" y="0"/>
                    <a:pt x="410718" y="0"/>
                  </a:cubicBezTo>
                  <a:cubicBezTo>
                    <a:pt x="637540" y="0"/>
                    <a:pt x="821563" y="183896"/>
                    <a:pt x="821563" y="410718"/>
                  </a:cubicBezTo>
                  <a:cubicBezTo>
                    <a:pt x="821563" y="637540"/>
                    <a:pt x="637667" y="821563"/>
                    <a:pt x="410718" y="821563"/>
                  </a:cubicBezTo>
                  <a:cubicBezTo>
                    <a:pt x="183769" y="821563"/>
                    <a:pt x="0" y="637667"/>
                    <a:pt x="0" y="410718"/>
                  </a:cubicBezTo>
                  <a:close/>
                </a:path>
              </a:pathLst>
            </a:custGeom>
            <a:solidFill>
              <a:srgbClr val="4950BC"/>
            </a:solidFill>
          </p:spPr>
        </p:sp>
      </p:grpSp>
      <p:grpSp>
        <p:nvGrpSpPr>
          <p:cNvPr name="Group 20" id="20"/>
          <p:cNvGrpSpPr>
            <a:grpSpLocks noChangeAspect="true"/>
          </p:cNvGrpSpPr>
          <p:nvPr/>
        </p:nvGrpSpPr>
        <p:grpSpPr>
          <a:xfrm rot="0">
            <a:off x="13284548" y="2331095"/>
            <a:ext cx="246460" cy="308074"/>
            <a:chOff x="0" y="0"/>
            <a:chExt cx="328613" cy="410765"/>
          </a:xfrm>
        </p:grpSpPr>
        <p:sp>
          <p:nvSpPr>
            <p:cNvPr name="Freeform 21" id="21" descr="preencoded.png"/>
            <p:cNvSpPr/>
            <p:nvPr/>
          </p:nvSpPr>
          <p:spPr>
            <a:xfrm flipH="false" flipV="false" rot="0">
              <a:off x="0" y="0"/>
              <a:ext cx="328676" cy="410718"/>
            </a:xfrm>
            <a:custGeom>
              <a:avLst/>
              <a:gdLst/>
              <a:ahLst/>
              <a:cxnLst/>
              <a:rect r="r" b="b" t="t" l="l"/>
              <a:pathLst>
                <a:path h="410718" w="328676">
                  <a:moveTo>
                    <a:pt x="0" y="0"/>
                  </a:moveTo>
                  <a:lnTo>
                    <a:pt x="328676" y="0"/>
                  </a:lnTo>
                  <a:lnTo>
                    <a:pt x="328676" y="410718"/>
                  </a:lnTo>
                  <a:lnTo>
                    <a:pt x="0" y="410718"/>
                  </a:lnTo>
                  <a:lnTo>
                    <a:pt x="0" y="0"/>
                  </a:lnTo>
                  <a:close/>
                </a:path>
              </a:pathLst>
            </a:custGeom>
            <a:blipFill>
              <a:blip r:embed="rId4"/>
              <a:stretch>
                <a:fillRect l="-780" t="0" r="-761" b="-11"/>
              </a:stretch>
            </a:blipFill>
          </p:spPr>
        </p:sp>
      </p:grpSp>
      <p:grpSp>
        <p:nvGrpSpPr>
          <p:cNvPr name="Group 22" id="22"/>
          <p:cNvGrpSpPr/>
          <p:nvPr/>
        </p:nvGrpSpPr>
        <p:grpSpPr>
          <a:xfrm rot="0">
            <a:off x="718989" y="4847332"/>
            <a:ext cx="8322320" cy="1848742"/>
            <a:chOff x="0" y="0"/>
            <a:chExt cx="11096427" cy="2464990"/>
          </a:xfrm>
        </p:grpSpPr>
        <p:sp>
          <p:nvSpPr>
            <p:cNvPr name="Freeform 23" id="23"/>
            <p:cNvSpPr/>
            <p:nvPr/>
          </p:nvSpPr>
          <p:spPr>
            <a:xfrm flipH="false" flipV="false" rot="0">
              <a:off x="0" y="0"/>
              <a:ext cx="11096372" cy="2464943"/>
            </a:xfrm>
            <a:custGeom>
              <a:avLst/>
              <a:gdLst/>
              <a:ahLst/>
              <a:cxnLst/>
              <a:rect r="r" b="b" t="t" l="l"/>
              <a:pathLst>
                <a:path h="2464943" w="11096372">
                  <a:moveTo>
                    <a:pt x="0" y="182880"/>
                  </a:moveTo>
                  <a:cubicBezTo>
                    <a:pt x="0" y="81915"/>
                    <a:pt x="81915" y="0"/>
                    <a:pt x="182880" y="0"/>
                  </a:cubicBezTo>
                  <a:lnTo>
                    <a:pt x="10913491" y="0"/>
                  </a:lnTo>
                  <a:cubicBezTo>
                    <a:pt x="11014456" y="0"/>
                    <a:pt x="11096372" y="81915"/>
                    <a:pt x="11096372" y="182880"/>
                  </a:cubicBezTo>
                  <a:lnTo>
                    <a:pt x="11096372" y="2282063"/>
                  </a:lnTo>
                  <a:cubicBezTo>
                    <a:pt x="11096372" y="2383028"/>
                    <a:pt x="11014456" y="2464943"/>
                    <a:pt x="10913491" y="2464943"/>
                  </a:cubicBezTo>
                  <a:lnTo>
                    <a:pt x="182880" y="2464943"/>
                  </a:lnTo>
                  <a:cubicBezTo>
                    <a:pt x="81915" y="2464943"/>
                    <a:pt x="0" y="2383028"/>
                    <a:pt x="0" y="2282063"/>
                  </a:cubicBezTo>
                  <a:close/>
                </a:path>
              </a:pathLst>
            </a:custGeom>
            <a:solidFill>
              <a:srgbClr val="FFFFFF"/>
            </a:solidFill>
          </p:spPr>
        </p:sp>
      </p:grpSp>
      <p:grpSp>
        <p:nvGrpSpPr>
          <p:cNvPr name="Group 24" id="24"/>
          <p:cNvGrpSpPr/>
          <p:nvPr/>
        </p:nvGrpSpPr>
        <p:grpSpPr>
          <a:xfrm rot="0">
            <a:off x="718989" y="4818758"/>
            <a:ext cx="8322320" cy="114300"/>
            <a:chOff x="0" y="0"/>
            <a:chExt cx="11096427" cy="152400"/>
          </a:xfrm>
        </p:grpSpPr>
        <p:sp>
          <p:nvSpPr>
            <p:cNvPr name="Freeform 25" id="25"/>
            <p:cNvSpPr/>
            <p:nvPr/>
          </p:nvSpPr>
          <p:spPr>
            <a:xfrm flipH="false" flipV="false" rot="0">
              <a:off x="0" y="0"/>
              <a:ext cx="11096371" cy="152400"/>
            </a:xfrm>
            <a:custGeom>
              <a:avLst/>
              <a:gdLst/>
              <a:ahLst/>
              <a:cxnLst/>
              <a:rect r="r" b="b" t="t" l="l"/>
              <a:pathLst>
                <a:path h="152400" w="11096371">
                  <a:moveTo>
                    <a:pt x="0" y="76200"/>
                  </a:moveTo>
                  <a:cubicBezTo>
                    <a:pt x="0" y="34163"/>
                    <a:pt x="34163" y="0"/>
                    <a:pt x="76200" y="0"/>
                  </a:cubicBezTo>
                  <a:lnTo>
                    <a:pt x="11020171" y="0"/>
                  </a:lnTo>
                  <a:cubicBezTo>
                    <a:pt x="11062208" y="0"/>
                    <a:pt x="11096371" y="34163"/>
                    <a:pt x="11096371" y="76200"/>
                  </a:cubicBezTo>
                  <a:cubicBezTo>
                    <a:pt x="11096371" y="118237"/>
                    <a:pt x="11062208" y="152400"/>
                    <a:pt x="11020171" y="152400"/>
                  </a:cubicBezTo>
                  <a:lnTo>
                    <a:pt x="76200" y="152400"/>
                  </a:lnTo>
                  <a:cubicBezTo>
                    <a:pt x="34163" y="152400"/>
                    <a:pt x="0" y="118237"/>
                    <a:pt x="0" y="76200"/>
                  </a:cubicBezTo>
                  <a:close/>
                </a:path>
              </a:pathLst>
            </a:custGeom>
            <a:solidFill>
              <a:srgbClr val="4950BC"/>
            </a:solidFill>
          </p:spPr>
        </p:sp>
      </p:grpSp>
      <p:grpSp>
        <p:nvGrpSpPr>
          <p:cNvPr name="Group 26" id="26"/>
          <p:cNvGrpSpPr/>
          <p:nvPr/>
        </p:nvGrpSpPr>
        <p:grpSpPr>
          <a:xfrm rot="0">
            <a:off x="4572000" y="4539258"/>
            <a:ext cx="616149" cy="616149"/>
            <a:chOff x="0" y="0"/>
            <a:chExt cx="821532" cy="821532"/>
          </a:xfrm>
        </p:grpSpPr>
        <p:sp>
          <p:nvSpPr>
            <p:cNvPr name="Freeform 27" id="27"/>
            <p:cNvSpPr/>
            <p:nvPr/>
          </p:nvSpPr>
          <p:spPr>
            <a:xfrm flipH="false" flipV="false" rot="0">
              <a:off x="0" y="0"/>
              <a:ext cx="821563" cy="821563"/>
            </a:xfrm>
            <a:custGeom>
              <a:avLst/>
              <a:gdLst/>
              <a:ahLst/>
              <a:cxnLst/>
              <a:rect r="r" b="b" t="t" l="l"/>
              <a:pathLst>
                <a:path h="821563" w="821563">
                  <a:moveTo>
                    <a:pt x="0" y="410718"/>
                  </a:moveTo>
                  <a:cubicBezTo>
                    <a:pt x="0" y="183896"/>
                    <a:pt x="183896" y="0"/>
                    <a:pt x="410718" y="0"/>
                  </a:cubicBezTo>
                  <a:cubicBezTo>
                    <a:pt x="637540" y="0"/>
                    <a:pt x="821563" y="183896"/>
                    <a:pt x="821563" y="410718"/>
                  </a:cubicBezTo>
                  <a:cubicBezTo>
                    <a:pt x="821563" y="637540"/>
                    <a:pt x="637667" y="821563"/>
                    <a:pt x="410718" y="821563"/>
                  </a:cubicBezTo>
                  <a:cubicBezTo>
                    <a:pt x="183769" y="821563"/>
                    <a:pt x="0" y="637667"/>
                    <a:pt x="0" y="410718"/>
                  </a:cubicBezTo>
                  <a:close/>
                </a:path>
              </a:pathLst>
            </a:custGeom>
            <a:solidFill>
              <a:srgbClr val="4950BC"/>
            </a:solidFill>
          </p:spPr>
        </p:sp>
      </p:grpSp>
      <p:grpSp>
        <p:nvGrpSpPr>
          <p:cNvPr name="Group 28" id="28"/>
          <p:cNvGrpSpPr>
            <a:grpSpLocks noChangeAspect="true"/>
          </p:cNvGrpSpPr>
          <p:nvPr/>
        </p:nvGrpSpPr>
        <p:grpSpPr>
          <a:xfrm rot="0">
            <a:off x="4756845" y="4693295"/>
            <a:ext cx="246460" cy="308074"/>
            <a:chOff x="0" y="0"/>
            <a:chExt cx="328613" cy="410765"/>
          </a:xfrm>
        </p:grpSpPr>
        <p:sp>
          <p:nvSpPr>
            <p:cNvPr name="Freeform 29" id="29" descr="preencoded.png"/>
            <p:cNvSpPr/>
            <p:nvPr/>
          </p:nvSpPr>
          <p:spPr>
            <a:xfrm flipH="false" flipV="false" rot="0">
              <a:off x="0" y="0"/>
              <a:ext cx="328676" cy="410718"/>
            </a:xfrm>
            <a:custGeom>
              <a:avLst/>
              <a:gdLst/>
              <a:ahLst/>
              <a:cxnLst/>
              <a:rect r="r" b="b" t="t" l="l"/>
              <a:pathLst>
                <a:path h="410718" w="328676">
                  <a:moveTo>
                    <a:pt x="0" y="0"/>
                  </a:moveTo>
                  <a:lnTo>
                    <a:pt x="328676" y="0"/>
                  </a:lnTo>
                  <a:lnTo>
                    <a:pt x="328676" y="410718"/>
                  </a:lnTo>
                  <a:lnTo>
                    <a:pt x="0" y="410718"/>
                  </a:lnTo>
                  <a:lnTo>
                    <a:pt x="0" y="0"/>
                  </a:lnTo>
                  <a:close/>
                </a:path>
              </a:pathLst>
            </a:custGeom>
            <a:blipFill>
              <a:blip r:embed="rId5"/>
              <a:stretch>
                <a:fillRect l="-780" t="0" r="-761" b="-11"/>
              </a:stretch>
            </a:blipFill>
          </p:spPr>
        </p:sp>
      </p:grpSp>
      <p:grpSp>
        <p:nvGrpSpPr>
          <p:cNvPr name="Group 30" id="30"/>
          <p:cNvGrpSpPr/>
          <p:nvPr/>
        </p:nvGrpSpPr>
        <p:grpSpPr>
          <a:xfrm rot="0">
            <a:off x="9246691" y="4847332"/>
            <a:ext cx="8322320" cy="1848742"/>
            <a:chOff x="0" y="0"/>
            <a:chExt cx="11096427" cy="2464990"/>
          </a:xfrm>
        </p:grpSpPr>
        <p:sp>
          <p:nvSpPr>
            <p:cNvPr name="Freeform 31" id="31"/>
            <p:cNvSpPr/>
            <p:nvPr/>
          </p:nvSpPr>
          <p:spPr>
            <a:xfrm flipH="false" flipV="false" rot="0">
              <a:off x="0" y="0"/>
              <a:ext cx="11096372" cy="2464943"/>
            </a:xfrm>
            <a:custGeom>
              <a:avLst/>
              <a:gdLst/>
              <a:ahLst/>
              <a:cxnLst/>
              <a:rect r="r" b="b" t="t" l="l"/>
              <a:pathLst>
                <a:path h="2464943" w="11096372">
                  <a:moveTo>
                    <a:pt x="0" y="182880"/>
                  </a:moveTo>
                  <a:cubicBezTo>
                    <a:pt x="0" y="81915"/>
                    <a:pt x="81915" y="0"/>
                    <a:pt x="182880" y="0"/>
                  </a:cubicBezTo>
                  <a:lnTo>
                    <a:pt x="10913491" y="0"/>
                  </a:lnTo>
                  <a:cubicBezTo>
                    <a:pt x="11014456" y="0"/>
                    <a:pt x="11096372" y="81915"/>
                    <a:pt x="11096372" y="182880"/>
                  </a:cubicBezTo>
                  <a:lnTo>
                    <a:pt x="11096372" y="2282063"/>
                  </a:lnTo>
                  <a:cubicBezTo>
                    <a:pt x="11096372" y="2383028"/>
                    <a:pt x="11014456" y="2464943"/>
                    <a:pt x="10913491" y="2464943"/>
                  </a:cubicBezTo>
                  <a:lnTo>
                    <a:pt x="182880" y="2464943"/>
                  </a:lnTo>
                  <a:cubicBezTo>
                    <a:pt x="81915" y="2464943"/>
                    <a:pt x="0" y="2383028"/>
                    <a:pt x="0" y="2282063"/>
                  </a:cubicBezTo>
                  <a:close/>
                </a:path>
              </a:pathLst>
            </a:custGeom>
            <a:solidFill>
              <a:srgbClr val="FFFFFF"/>
            </a:solidFill>
          </p:spPr>
        </p:sp>
      </p:grpSp>
      <p:grpSp>
        <p:nvGrpSpPr>
          <p:cNvPr name="Group 32" id="32"/>
          <p:cNvGrpSpPr/>
          <p:nvPr/>
        </p:nvGrpSpPr>
        <p:grpSpPr>
          <a:xfrm rot="0">
            <a:off x="9246691" y="4818758"/>
            <a:ext cx="8322320" cy="114300"/>
            <a:chOff x="0" y="0"/>
            <a:chExt cx="11096427" cy="152400"/>
          </a:xfrm>
        </p:grpSpPr>
        <p:sp>
          <p:nvSpPr>
            <p:cNvPr name="Freeform 33" id="33"/>
            <p:cNvSpPr/>
            <p:nvPr/>
          </p:nvSpPr>
          <p:spPr>
            <a:xfrm flipH="false" flipV="false" rot="0">
              <a:off x="0" y="0"/>
              <a:ext cx="11096371" cy="152400"/>
            </a:xfrm>
            <a:custGeom>
              <a:avLst/>
              <a:gdLst/>
              <a:ahLst/>
              <a:cxnLst/>
              <a:rect r="r" b="b" t="t" l="l"/>
              <a:pathLst>
                <a:path h="152400" w="11096371">
                  <a:moveTo>
                    <a:pt x="0" y="76200"/>
                  </a:moveTo>
                  <a:cubicBezTo>
                    <a:pt x="0" y="34163"/>
                    <a:pt x="34163" y="0"/>
                    <a:pt x="76200" y="0"/>
                  </a:cubicBezTo>
                  <a:lnTo>
                    <a:pt x="11020171" y="0"/>
                  </a:lnTo>
                  <a:cubicBezTo>
                    <a:pt x="11062208" y="0"/>
                    <a:pt x="11096371" y="34163"/>
                    <a:pt x="11096371" y="76200"/>
                  </a:cubicBezTo>
                  <a:cubicBezTo>
                    <a:pt x="11096371" y="118237"/>
                    <a:pt x="11062208" y="152400"/>
                    <a:pt x="11020171" y="152400"/>
                  </a:cubicBezTo>
                  <a:lnTo>
                    <a:pt x="76200" y="152400"/>
                  </a:lnTo>
                  <a:cubicBezTo>
                    <a:pt x="34163" y="152400"/>
                    <a:pt x="0" y="118237"/>
                    <a:pt x="0" y="76200"/>
                  </a:cubicBezTo>
                  <a:close/>
                </a:path>
              </a:pathLst>
            </a:custGeom>
            <a:solidFill>
              <a:srgbClr val="4950BC"/>
            </a:solidFill>
          </p:spPr>
        </p:sp>
      </p:grpSp>
      <p:grpSp>
        <p:nvGrpSpPr>
          <p:cNvPr name="Group 34" id="34"/>
          <p:cNvGrpSpPr/>
          <p:nvPr/>
        </p:nvGrpSpPr>
        <p:grpSpPr>
          <a:xfrm rot="0">
            <a:off x="13099702" y="4539258"/>
            <a:ext cx="616149" cy="616149"/>
            <a:chOff x="0" y="0"/>
            <a:chExt cx="821532" cy="821532"/>
          </a:xfrm>
        </p:grpSpPr>
        <p:sp>
          <p:nvSpPr>
            <p:cNvPr name="Freeform 35" id="35"/>
            <p:cNvSpPr/>
            <p:nvPr/>
          </p:nvSpPr>
          <p:spPr>
            <a:xfrm flipH="false" flipV="false" rot="0">
              <a:off x="0" y="0"/>
              <a:ext cx="821563" cy="821563"/>
            </a:xfrm>
            <a:custGeom>
              <a:avLst/>
              <a:gdLst/>
              <a:ahLst/>
              <a:cxnLst/>
              <a:rect r="r" b="b" t="t" l="l"/>
              <a:pathLst>
                <a:path h="821563" w="821563">
                  <a:moveTo>
                    <a:pt x="0" y="410718"/>
                  </a:moveTo>
                  <a:cubicBezTo>
                    <a:pt x="0" y="183896"/>
                    <a:pt x="183896" y="0"/>
                    <a:pt x="410718" y="0"/>
                  </a:cubicBezTo>
                  <a:cubicBezTo>
                    <a:pt x="637540" y="0"/>
                    <a:pt x="821563" y="183896"/>
                    <a:pt x="821563" y="410718"/>
                  </a:cubicBezTo>
                  <a:cubicBezTo>
                    <a:pt x="821563" y="637540"/>
                    <a:pt x="637667" y="821563"/>
                    <a:pt x="410718" y="821563"/>
                  </a:cubicBezTo>
                  <a:cubicBezTo>
                    <a:pt x="183769" y="821563"/>
                    <a:pt x="0" y="637667"/>
                    <a:pt x="0" y="410718"/>
                  </a:cubicBezTo>
                  <a:close/>
                </a:path>
              </a:pathLst>
            </a:custGeom>
            <a:solidFill>
              <a:srgbClr val="4950BC"/>
            </a:solidFill>
          </p:spPr>
        </p:sp>
      </p:grpSp>
      <p:grpSp>
        <p:nvGrpSpPr>
          <p:cNvPr name="Group 36" id="36"/>
          <p:cNvGrpSpPr>
            <a:grpSpLocks noChangeAspect="true"/>
          </p:cNvGrpSpPr>
          <p:nvPr/>
        </p:nvGrpSpPr>
        <p:grpSpPr>
          <a:xfrm rot="0">
            <a:off x="13284548" y="4693295"/>
            <a:ext cx="246460" cy="308074"/>
            <a:chOff x="0" y="0"/>
            <a:chExt cx="328613" cy="410765"/>
          </a:xfrm>
        </p:grpSpPr>
        <p:sp>
          <p:nvSpPr>
            <p:cNvPr name="Freeform 37" id="37" descr="preencoded.png"/>
            <p:cNvSpPr/>
            <p:nvPr/>
          </p:nvSpPr>
          <p:spPr>
            <a:xfrm flipH="false" flipV="false" rot="0">
              <a:off x="0" y="0"/>
              <a:ext cx="328676" cy="410718"/>
            </a:xfrm>
            <a:custGeom>
              <a:avLst/>
              <a:gdLst/>
              <a:ahLst/>
              <a:cxnLst/>
              <a:rect r="r" b="b" t="t" l="l"/>
              <a:pathLst>
                <a:path h="410718" w="328676">
                  <a:moveTo>
                    <a:pt x="0" y="0"/>
                  </a:moveTo>
                  <a:lnTo>
                    <a:pt x="328676" y="0"/>
                  </a:lnTo>
                  <a:lnTo>
                    <a:pt x="328676" y="410718"/>
                  </a:lnTo>
                  <a:lnTo>
                    <a:pt x="0" y="410718"/>
                  </a:lnTo>
                  <a:lnTo>
                    <a:pt x="0" y="0"/>
                  </a:lnTo>
                  <a:close/>
                </a:path>
              </a:pathLst>
            </a:custGeom>
            <a:blipFill>
              <a:blip r:embed="rId6"/>
              <a:stretch>
                <a:fillRect l="-780" t="0" r="-761" b="-11"/>
              </a:stretch>
            </a:blipFill>
          </p:spPr>
        </p:sp>
      </p:grpSp>
      <p:grpSp>
        <p:nvGrpSpPr>
          <p:cNvPr name="Group 38" id="38"/>
          <p:cNvGrpSpPr>
            <a:grpSpLocks noChangeAspect="true"/>
          </p:cNvGrpSpPr>
          <p:nvPr/>
        </p:nvGrpSpPr>
        <p:grpSpPr>
          <a:xfrm rot="0">
            <a:off x="728514" y="7061895"/>
            <a:ext cx="5500836" cy="2465040"/>
            <a:chOff x="0" y="0"/>
            <a:chExt cx="7334448" cy="3286720"/>
          </a:xfrm>
        </p:grpSpPr>
        <p:sp>
          <p:nvSpPr>
            <p:cNvPr name="Freeform 39" id="39" descr="preencoded.png"/>
            <p:cNvSpPr/>
            <p:nvPr/>
          </p:nvSpPr>
          <p:spPr>
            <a:xfrm flipH="false" flipV="false" rot="0">
              <a:off x="0" y="0"/>
              <a:ext cx="7334504" cy="3286760"/>
            </a:xfrm>
            <a:custGeom>
              <a:avLst/>
              <a:gdLst/>
              <a:ahLst/>
              <a:cxnLst/>
              <a:rect r="r" b="b" t="t" l="l"/>
              <a:pathLst>
                <a:path h="3286760" w="7334504">
                  <a:moveTo>
                    <a:pt x="0" y="0"/>
                  </a:moveTo>
                  <a:lnTo>
                    <a:pt x="7334504" y="0"/>
                  </a:lnTo>
                  <a:lnTo>
                    <a:pt x="7334504" y="3286760"/>
                  </a:lnTo>
                  <a:lnTo>
                    <a:pt x="0" y="3286760"/>
                  </a:lnTo>
                  <a:lnTo>
                    <a:pt x="0" y="0"/>
                  </a:lnTo>
                  <a:close/>
                </a:path>
              </a:pathLst>
            </a:custGeom>
            <a:blipFill>
              <a:blip r:embed="rId7"/>
              <a:stretch>
                <a:fillRect l="-2" t="0" r="-1" b="1"/>
              </a:stretch>
            </a:blipFill>
          </p:spPr>
        </p:sp>
      </p:grpSp>
      <p:grpSp>
        <p:nvGrpSpPr>
          <p:cNvPr name="Group 40" id="40"/>
          <p:cNvGrpSpPr>
            <a:grpSpLocks noChangeAspect="true"/>
          </p:cNvGrpSpPr>
          <p:nvPr/>
        </p:nvGrpSpPr>
        <p:grpSpPr>
          <a:xfrm rot="0">
            <a:off x="6393656" y="7061895"/>
            <a:ext cx="5500836" cy="2465040"/>
            <a:chOff x="0" y="0"/>
            <a:chExt cx="7334448" cy="3286720"/>
          </a:xfrm>
        </p:grpSpPr>
        <p:sp>
          <p:nvSpPr>
            <p:cNvPr name="Freeform 41" id="41" descr="preencoded.png"/>
            <p:cNvSpPr/>
            <p:nvPr/>
          </p:nvSpPr>
          <p:spPr>
            <a:xfrm flipH="false" flipV="false" rot="0">
              <a:off x="0" y="0"/>
              <a:ext cx="7334504" cy="3286760"/>
            </a:xfrm>
            <a:custGeom>
              <a:avLst/>
              <a:gdLst/>
              <a:ahLst/>
              <a:cxnLst/>
              <a:rect r="r" b="b" t="t" l="l"/>
              <a:pathLst>
                <a:path h="3286760" w="7334504">
                  <a:moveTo>
                    <a:pt x="0" y="0"/>
                  </a:moveTo>
                  <a:lnTo>
                    <a:pt x="7334504" y="0"/>
                  </a:lnTo>
                  <a:lnTo>
                    <a:pt x="7334504" y="3286760"/>
                  </a:lnTo>
                  <a:lnTo>
                    <a:pt x="0" y="3286760"/>
                  </a:lnTo>
                  <a:lnTo>
                    <a:pt x="0" y="0"/>
                  </a:lnTo>
                  <a:close/>
                </a:path>
              </a:pathLst>
            </a:custGeom>
            <a:blipFill>
              <a:blip r:embed="rId8"/>
              <a:stretch>
                <a:fillRect l="-2" t="0" r="-1" b="1"/>
              </a:stretch>
            </a:blipFill>
          </p:spPr>
        </p:sp>
      </p:grpSp>
      <p:grpSp>
        <p:nvGrpSpPr>
          <p:cNvPr name="Group 42" id="42"/>
          <p:cNvGrpSpPr>
            <a:grpSpLocks noChangeAspect="true"/>
          </p:cNvGrpSpPr>
          <p:nvPr/>
        </p:nvGrpSpPr>
        <p:grpSpPr>
          <a:xfrm rot="0">
            <a:off x="12058799" y="7061895"/>
            <a:ext cx="5500836" cy="2465040"/>
            <a:chOff x="0" y="0"/>
            <a:chExt cx="7334448" cy="3286720"/>
          </a:xfrm>
        </p:grpSpPr>
        <p:sp>
          <p:nvSpPr>
            <p:cNvPr name="Freeform 43" id="43" descr="preencoded.png"/>
            <p:cNvSpPr/>
            <p:nvPr/>
          </p:nvSpPr>
          <p:spPr>
            <a:xfrm flipH="false" flipV="false" rot="0">
              <a:off x="0" y="0"/>
              <a:ext cx="7334504" cy="3286760"/>
            </a:xfrm>
            <a:custGeom>
              <a:avLst/>
              <a:gdLst/>
              <a:ahLst/>
              <a:cxnLst/>
              <a:rect r="r" b="b" t="t" l="l"/>
              <a:pathLst>
                <a:path h="3286760" w="7334504">
                  <a:moveTo>
                    <a:pt x="0" y="0"/>
                  </a:moveTo>
                  <a:lnTo>
                    <a:pt x="7334504" y="0"/>
                  </a:lnTo>
                  <a:lnTo>
                    <a:pt x="7334504" y="3286760"/>
                  </a:lnTo>
                  <a:lnTo>
                    <a:pt x="0" y="3286760"/>
                  </a:lnTo>
                  <a:lnTo>
                    <a:pt x="0" y="0"/>
                  </a:lnTo>
                  <a:close/>
                </a:path>
              </a:pathLst>
            </a:custGeom>
            <a:blipFill>
              <a:blip r:embed="rId9"/>
              <a:stretch>
                <a:fillRect l="-2" t="0" r="-1" b="1"/>
              </a:stretch>
            </a:blipFill>
          </p:spPr>
        </p:sp>
      </p:grpSp>
      <p:sp>
        <p:nvSpPr>
          <p:cNvPr name="TextBox 44" id="44"/>
          <p:cNvSpPr txBox="true"/>
          <p:nvPr/>
        </p:nvSpPr>
        <p:spPr>
          <a:xfrm rot="0">
            <a:off x="718989" y="536227"/>
            <a:ext cx="11436846" cy="670471"/>
          </a:xfrm>
          <a:prstGeom prst="rect">
            <a:avLst/>
          </a:prstGeom>
        </p:spPr>
        <p:txBody>
          <a:bodyPr anchor="t" rtlCol="false" tIns="0" lIns="0" bIns="0" rIns="0">
            <a:spAutoFit/>
          </a:bodyPr>
          <a:lstStyle/>
          <a:p>
            <a:pPr algn="l">
              <a:lnSpc>
                <a:spcPts val="5000"/>
              </a:lnSpc>
            </a:pPr>
            <a:r>
              <a:rPr lang="en-US" sz="4000" b="true">
                <a:solidFill>
                  <a:srgbClr val="000000"/>
                </a:solidFill>
                <a:latin typeface="Inter Bold"/>
                <a:ea typeface="Inter Bold"/>
                <a:cs typeface="Inter Bold"/>
                <a:sym typeface="Inter Bold"/>
              </a:rPr>
              <a:t>Spotlight: Why Choose Engineering (B.Tech)?</a:t>
            </a:r>
          </a:p>
        </p:txBody>
      </p:sp>
      <p:sp>
        <p:nvSpPr>
          <p:cNvPr name="TextBox 45" id="45"/>
          <p:cNvSpPr txBox="true"/>
          <p:nvPr/>
        </p:nvSpPr>
        <p:spPr>
          <a:xfrm rot="0">
            <a:off x="718989" y="1550789"/>
            <a:ext cx="16850022" cy="395287"/>
          </a:xfrm>
          <a:prstGeom prst="rect">
            <a:avLst/>
          </a:prstGeom>
        </p:spPr>
        <p:txBody>
          <a:bodyPr anchor="t" rtlCol="false" tIns="0" lIns="0" bIns="0" rIns="0">
            <a:spAutoFit/>
          </a:bodyPr>
          <a:lstStyle/>
          <a:p>
            <a:pPr algn="l">
              <a:lnSpc>
                <a:spcPts val="2562"/>
              </a:lnSpc>
            </a:pPr>
            <a:r>
              <a:rPr lang="en-US" sz="1562">
                <a:solidFill>
                  <a:srgbClr val="272525"/>
                </a:solidFill>
                <a:latin typeface="Inter"/>
                <a:ea typeface="Inter"/>
                <a:cs typeface="Inter"/>
                <a:sym typeface="Inter"/>
              </a:rPr>
              <a:t>Engineering is a popular and dynamic field offering numerous opportunities for innovation and growth.</a:t>
            </a:r>
          </a:p>
        </p:txBody>
      </p:sp>
      <p:sp>
        <p:nvSpPr>
          <p:cNvPr name="TextBox 46" id="46"/>
          <p:cNvSpPr txBox="true"/>
          <p:nvPr/>
        </p:nvSpPr>
        <p:spPr>
          <a:xfrm rot="0">
            <a:off x="952946" y="2979539"/>
            <a:ext cx="2567731" cy="339924"/>
          </a:xfrm>
          <a:prstGeom prst="rect">
            <a:avLst/>
          </a:prstGeom>
        </p:spPr>
        <p:txBody>
          <a:bodyPr anchor="t" rtlCol="false" tIns="0" lIns="0" bIns="0" rIns="0">
            <a:spAutoFit/>
          </a:bodyPr>
          <a:lstStyle/>
          <a:p>
            <a:pPr algn="l">
              <a:lnSpc>
                <a:spcPts val="2500"/>
              </a:lnSpc>
            </a:pPr>
            <a:r>
              <a:rPr lang="en-US" sz="2000" b="true">
                <a:solidFill>
                  <a:srgbClr val="272525"/>
                </a:solidFill>
                <a:latin typeface="Inter Bold"/>
                <a:ea typeface="Inter Bold"/>
                <a:cs typeface="Inter Bold"/>
                <a:sym typeface="Inter Bold"/>
              </a:rPr>
              <a:t>Vast Opportunities</a:t>
            </a:r>
          </a:p>
        </p:txBody>
      </p:sp>
      <p:sp>
        <p:nvSpPr>
          <p:cNvPr name="TextBox 47" id="47"/>
          <p:cNvSpPr txBox="true"/>
          <p:nvPr/>
        </p:nvSpPr>
        <p:spPr>
          <a:xfrm rot="0">
            <a:off x="952946" y="3376017"/>
            <a:ext cx="7854404" cy="723900"/>
          </a:xfrm>
          <a:prstGeom prst="rect">
            <a:avLst/>
          </a:prstGeom>
        </p:spPr>
        <p:txBody>
          <a:bodyPr anchor="t" rtlCol="false" tIns="0" lIns="0" bIns="0" rIns="0">
            <a:spAutoFit/>
          </a:bodyPr>
          <a:lstStyle/>
          <a:p>
            <a:pPr algn="l">
              <a:lnSpc>
                <a:spcPts val="2562"/>
              </a:lnSpc>
            </a:pPr>
            <a:r>
              <a:rPr lang="en-US" sz="1562">
                <a:solidFill>
                  <a:srgbClr val="272525"/>
                </a:solidFill>
                <a:latin typeface="Inter"/>
                <a:ea typeface="Inter"/>
                <a:cs typeface="Inter"/>
                <a:sym typeface="Inter"/>
              </a:rPr>
              <a:t>Engineers are needed across almost every industry, from technology and manufacturing to healthcare and space exploration.</a:t>
            </a:r>
          </a:p>
        </p:txBody>
      </p:sp>
      <p:sp>
        <p:nvSpPr>
          <p:cNvPr name="TextBox 48" id="48"/>
          <p:cNvSpPr txBox="true"/>
          <p:nvPr/>
        </p:nvSpPr>
        <p:spPr>
          <a:xfrm rot="0">
            <a:off x="9480649" y="2979539"/>
            <a:ext cx="2567731" cy="339924"/>
          </a:xfrm>
          <a:prstGeom prst="rect">
            <a:avLst/>
          </a:prstGeom>
        </p:spPr>
        <p:txBody>
          <a:bodyPr anchor="t" rtlCol="false" tIns="0" lIns="0" bIns="0" rIns="0">
            <a:spAutoFit/>
          </a:bodyPr>
          <a:lstStyle/>
          <a:p>
            <a:pPr algn="l">
              <a:lnSpc>
                <a:spcPts val="2500"/>
              </a:lnSpc>
            </a:pPr>
            <a:r>
              <a:rPr lang="en-US" sz="2000" b="true">
                <a:solidFill>
                  <a:srgbClr val="272525"/>
                </a:solidFill>
                <a:latin typeface="Inter Bold"/>
                <a:ea typeface="Inter Bold"/>
                <a:cs typeface="Inter Bold"/>
                <a:sym typeface="Inter Bold"/>
              </a:rPr>
              <a:t>Problem Solvers</a:t>
            </a:r>
          </a:p>
        </p:txBody>
      </p:sp>
      <p:sp>
        <p:nvSpPr>
          <p:cNvPr name="TextBox 49" id="49"/>
          <p:cNvSpPr txBox="true"/>
          <p:nvPr/>
        </p:nvSpPr>
        <p:spPr>
          <a:xfrm rot="0">
            <a:off x="9480649" y="3376017"/>
            <a:ext cx="7854404" cy="723900"/>
          </a:xfrm>
          <a:prstGeom prst="rect">
            <a:avLst/>
          </a:prstGeom>
        </p:spPr>
        <p:txBody>
          <a:bodyPr anchor="t" rtlCol="false" tIns="0" lIns="0" bIns="0" rIns="0">
            <a:spAutoFit/>
          </a:bodyPr>
          <a:lstStyle/>
          <a:p>
            <a:pPr algn="l">
              <a:lnSpc>
                <a:spcPts val="2562"/>
              </a:lnSpc>
            </a:pPr>
            <a:r>
              <a:rPr lang="en-US" sz="1562">
                <a:solidFill>
                  <a:srgbClr val="272525"/>
                </a:solidFill>
                <a:latin typeface="Inter"/>
                <a:ea typeface="Inter"/>
                <a:cs typeface="Inter"/>
                <a:sym typeface="Inter"/>
              </a:rPr>
              <a:t>Develops strong analytical and problem-solving skills, highly valued in any profession.</a:t>
            </a:r>
          </a:p>
        </p:txBody>
      </p:sp>
      <p:sp>
        <p:nvSpPr>
          <p:cNvPr name="TextBox 50" id="50"/>
          <p:cNvSpPr txBox="true"/>
          <p:nvPr/>
        </p:nvSpPr>
        <p:spPr>
          <a:xfrm rot="0">
            <a:off x="952946" y="5341739"/>
            <a:ext cx="2567731" cy="339924"/>
          </a:xfrm>
          <a:prstGeom prst="rect">
            <a:avLst/>
          </a:prstGeom>
        </p:spPr>
        <p:txBody>
          <a:bodyPr anchor="t" rtlCol="false" tIns="0" lIns="0" bIns="0" rIns="0">
            <a:spAutoFit/>
          </a:bodyPr>
          <a:lstStyle/>
          <a:p>
            <a:pPr algn="l">
              <a:lnSpc>
                <a:spcPts val="2500"/>
              </a:lnSpc>
            </a:pPr>
            <a:r>
              <a:rPr lang="en-US" sz="2000" b="true">
                <a:solidFill>
                  <a:srgbClr val="272525"/>
                </a:solidFill>
                <a:latin typeface="Inter Bold"/>
                <a:ea typeface="Inter Bold"/>
                <a:cs typeface="Inter Bold"/>
                <a:sym typeface="Inter Bold"/>
              </a:rPr>
              <a:t>High Demand</a:t>
            </a:r>
          </a:p>
        </p:txBody>
      </p:sp>
      <p:sp>
        <p:nvSpPr>
          <p:cNvPr name="TextBox 51" id="51"/>
          <p:cNvSpPr txBox="true"/>
          <p:nvPr/>
        </p:nvSpPr>
        <p:spPr>
          <a:xfrm rot="0">
            <a:off x="952946" y="5738217"/>
            <a:ext cx="7854404" cy="723900"/>
          </a:xfrm>
          <a:prstGeom prst="rect">
            <a:avLst/>
          </a:prstGeom>
        </p:spPr>
        <p:txBody>
          <a:bodyPr anchor="t" rtlCol="false" tIns="0" lIns="0" bIns="0" rIns="0">
            <a:spAutoFit/>
          </a:bodyPr>
          <a:lstStyle/>
          <a:p>
            <a:pPr algn="l">
              <a:lnSpc>
                <a:spcPts val="2562"/>
              </a:lnSpc>
            </a:pPr>
            <a:r>
              <a:rPr lang="en-US" sz="1562">
                <a:solidFill>
                  <a:srgbClr val="272525"/>
                </a:solidFill>
                <a:latin typeface="Inter"/>
                <a:ea typeface="Inter"/>
                <a:cs typeface="Inter"/>
                <a:sym typeface="Inter"/>
              </a:rPr>
              <a:t>Consistent industry demand for skilled engineers, leading to promising career prospects and competitive salaries.</a:t>
            </a:r>
          </a:p>
        </p:txBody>
      </p:sp>
      <p:sp>
        <p:nvSpPr>
          <p:cNvPr name="TextBox 52" id="52"/>
          <p:cNvSpPr txBox="true"/>
          <p:nvPr/>
        </p:nvSpPr>
        <p:spPr>
          <a:xfrm rot="0">
            <a:off x="9480649" y="5341739"/>
            <a:ext cx="2567731" cy="339924"/>
          </a:xfrm>
          <a:prstGeom prst="rect">
            <a:avLst/>
          </a:prstGeom>
        </p:spPr>
        <p:txBody>
          <a:bodyPr anchor="t" rtlCol="false" tIns="0" lIns="0" bIns="0" rIns="0">
            <a:spAutoFit/>
          </a:bodyPr>
          <a:lstStyle/>
          <a:p>
            <a:pPr algn="l">
              <a:lnSpc>
                <a:spcPts val="2500"/>
              </a:lnSpc>
            </a:pPr>
            <a:r>
              <a:rPr lang="en-US" sz="2000" b="true">
                <a:solidFill>
                  <a:srgbClr val="272525"/>
                </a:solidFill>
                <a:latin typeface="Inter Bold"/>
                <a:ea typeface="Inter Bold"/>
                <a:cs typeface="Inter Bold"/>
                <a:sym typeface="Inter Bold"/>
              </a:rPr>
              <a:t>Innovation Hub</a:t>
            </a:r>
          </a:p>
        </p:txBody>
      </p:sp>
      <p:sp>
        <p:nvSpPr>
          <p:cNvPr name="TextBox 53" id="53"/>
          <p:cNvSpPr txBox="true"/>
          <p:nvPr/>
        </p:nvSpPr>
        <p:spPr>
          <a:xfrm rot="0">
            <a:off x="9480649" y="5738217"/>
            <a:ext cx="7854404" cy="723900"/>
          </a:xfrm>
          <a:prstGeom prst="rect">
            <a:avLst/>
          </a:prstGeom>
        </p:spPr>
        <p:txBody>
          <a:bodyPr anchor="t" rtlCol="false" tIns="0" lIns="0" bIns="0" rIns="0">
            <a:spAutoFit/>
          </a:bodyPr>
          <a:lstStyle/>
          <a:p>
            <a:pPr algn="l">
              <a:lnSpc>
                <a:spcPts val="2562"/>
              </a:lnSpc>
            </a:pPr>
            <a:r>
              <a:rPr lang="en-US" sz="1562">
                <a:solidFill>
                  <a:srgbClr val="272525"/>
                </a:solidFill>
                <a:latin typeface="Inter"/>
                <a:ea typeface="Inter"/>
                <a:cs typeface="Inter"/>
                <a:sym typeface="Inter"/>
              </a:rPr>
              <a:t>Be at the forefront of technological advancements and contribute to shaping the future.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grpSp>
        <p:nvGrpSpPr>
          <p:cNvPr name="Group 6" id="6"/>
          <p:cNvGrpSpPr>
            <a:grpSpLocks noChangeAspect="true"/>
          </p:cNvGrpSpPr>
          <p:nvPr/>
        </p:nvGrpSpPr>
        <p:grpSpPr>
          <a:xfrm rot="0">
            <a:off x="0" y="0"/>
            <a:ext cx="6858000" cy="10290721"/>
            <a:chOff x="0" y="0"/>
            <a:chExt cx="9144000" cy="13720962"/>
          </a:xfrm>
        </p:grpSpPr>
        <p:sp>
          <p:nvSpPr>
            <p:cNvPr name="Freeform 7" id="7" descr="preencoded.png"/>
            <p:cNvSpPr/>
            <p:nvPr/>
          </p:nvSpPr>
          <p:spPr>
            <a:xfrm flipH="false" flipV="false" rot="0">
              <a:off x="0" y="0"/>
              <a:ext cx="9144000" cy="13720953"/>
            </a:xfrm>
            <a:custGeom>
              <a:avLst/>
              <a:gdLst/>
              <a:ahLst/>
              <a:cxnLst/>
              <a:rect r="r" b="b" t="t" l="l"/>
              <a:pathLst>
                <a:path h="13720953" w="9144000">
                  <a:moveTo>
                    <a:pt x="0" y="0"/>
                  </a:moveTo>
                  <a:lnTo>
                    <a:pt x="9144000" y="0"/>
                  </a:lnTo>
                  <a:lnTo>
                    <a:pt x="9144000" y="13720953"/>
                  </a:lnTo>
                  <a:lnTo>
                    <a:pt x="0" y="13720953"/>
                  </a:lnTo>
                  <a:lnTo>
                    <a:pt x="0" y="0"/>
                  </a:lnTo>
                  <a:close/>
                </a:path>
              </a:pathLst>
            </a:custGeom>
            <a:blipFill>
              <a:blip r:embed="rId3"/>
              <a:stretch>
                <a:fillRect l="-18" t="0" r="-18" b="0"/>
              </a:stretch>
            </a:blipFill>
          </p:spPr>
        </p:sp>
      </p:grpSp>
      <p:grpSp>
        <p:nvGrpSpPr>
          <p:cNvPr name="Group 8" id="8"/>
          <p:cNvGrpSpPr>
            <a:grpSpLocks noChangeAspect="true"/>
          </p:cNvGrpSpPr>
          <p:nvPr/>
        </p:nvGrpSpPr>
        <p:grpSpPr>
          <a:xfrm rot="0">
            <a:off x="7602140" y="3152329"/>
            <a:ext cx="637878" cy="637878"/>
            <a:chOff x="0" y="0"/>
            <a:chExt cx="850503" cy="850503"/>
          </a:xfrm>
        </p:grpSpPr>
        <p:sp>
          <p:nvSpPr>
            <p:cNvPr name="Freeform 9" id="9" descr="preencoded.png"/>
            <p:cNvSpPr/>
            <p:nvPr/>
          </p:nvSpPr>
          <p:spPr>
            <a:xfrm flipH="false" flipV="false" rot="0">
              <a:off x="0" y="0"/>
              <a:ext cx="850519" cy="850519"/>
            </a:xfrm>
            <a:custGeom>
              <a:avLst/>
              <a:gdLst/>
              <a:ahLst/>
              <a:cxnLst/>
              <a:rect r="r" b="b" t="t" l="l"/>
              <a:pathLst>
                <a:path h="850519" w="850519">
                  <a:moveTo>
                    <a:pt x="0" y="0"/>
                  </a:moveTo>
                  <a:lnTo>
                    <a:pt x="850519" y="0"/>
                  </a:lnTo>
                  <a:lnTo>
                    <a:pt x="850519" y="850519"/>
                  </a:lnTo>
                  <a:lnTo>
                    <a:pt x="0" y="850519"/>
                  </a:lnTo>
                  <a:lnTo>
                    <a:pt x="0" y="0"/>
                  </a:lnTo>
                  <a:close/>
                </a:path>
              </a:pathLst>
            </a:custGeom>
            <a:blipFill>
              <a:blip r:embed="rId4"/>
              <a:stretch>
                <a:fillRect l="0" t="0" r="1" b="1"/>
              </a:stretch>
            </a:blipFill>
          </p:spPr>
        </p:sp>
      </p:grpSp>
      <p:grpSp>
        <p:nvGrpSpPr>
          <p:cNvPr name="Group 10" id="10"/>
          <p:cNvGrpSpPr>
            <a:grpSpLocks noChangeAspect="true"/>
          </p:cNvGrpSpPr>
          <p:nvPr/>
        </p:nvGrpSpPr>
        <p:grpSpPr>
          <a:xfrm rot="0">
            <a:off x="7602140" y="4897041"/>
            <a:ext cx="637878" cy="637878"/>
            <a:chOff x="0" y="0"/>
            <a:chExt cx="850503" cy="850503"/>
          </a:xfrm>
        </p:grpSpPr>
        <p:sp>
          <p:nvSpPr>
            <p:cNvPr name="Freeform 11" id="11" descr="preencoded.png"/>
            <p:cNvSpPr/>
            <p:nvPr/>
          </p:nvSpPr>
          <p:spPr>
            <a:xfrm flipH="false" flipV="false" rot="0">
              <a:off x="0" y="0"/>
              <a:ext cx="850519" cy="850519"/>
            </a:xfrm>
            <a:custGeom>
              <a:avLst/>
              <a:gdLst/>
              <a:ahLst/>
              <a:cxnLst/>
              <a:rect r="r" b="b" t="t" l="l"/>
              <a:pathLst>
                <a:path h="850519" w="850519">
                  <a:moveTo>
                    <a:pt x="0" y="0"/>
                  </a:moveTo>
                  <a:lnTo>
                    <a:pt x="850519" y="0"/>
                  </a:lnTo>
                  <a:lnTo>
                    <a:pt x="850519" y="850519"/>
                  </a:lnTo>
                  <a:lnTo>
                    <a:pt x="0" y="850519"/>
                  </a:lnTo>
                  <a:lnTo>
                    <a:pt x="0" y="0"/>
                  </a:lnTo>
                  <a:close/>
                </a:path>
              </a:pathLst>
            </a:custGeom>
            <a:blipFill>
              <a:blip r:embed="rId5"/>
              <a:stretch>
                <a:fillRect l="0" t="0" r="1" b="1"/>
              </a:stretch>
            </a:blipFill>
          </p:spPr>
        </p:sp>
      </p:grpSp>
      <p:grpSp>
        <p:nvGrpSpPr>
          <p:cNvPr name="Group 12" id="12"/>
          <p:cNvGrpSpPr>
            <a:grpSpLocks noChangeAspect="true"/>
          </p:cNvGrpSpPr>
          <p:nvPr/>
        </p:nvGrpSpPr>
        <p:grpSpPr>
          <a:xfrm rot="0">
            <a:off x="7602140" y="6641752"/>
            <a:ext cx="637878" cy="637878"/>
            <a:chOff x="0" y="0"/>
            <a:chExt cx="850503" cy="850503"/>
          </a:xfrm>
        </p:grpSpPr>
        <p:sp>
          <p:nvSpPr>
            <p:cNvPr name="Freeform 13" id="13" descr="preencoded.png"/>
            <p:cNvSpPr/>
            <p:nvPr/>
          </p:nvSpPr>
          <p:spPr>
            <a:xfrm flipH="false" flipV="false" rot="0">
              <a:off x="0" y="0"/>
              <a:ext cx="850519" cy="850519"/>
            </a:xfrm>
            <a:custGeom>
              <a:avLst/>
              <a:gdLst/>
              <a:ahLst/>
              <a:cxnLst/>
              <a:rect r="r" b="b" t="t" l="l"/>
              <a:pathLst>
                <a:path h="850519" w="850519">
                  <a:moveTo>
                    <a:pt x="0" y="0"/>
                  </a:moveTo>
                  <a:lnTo>
                    <a:pt x="850519" y="0"/>
                  </a:lnTo>
                  <a:lnTo>
                    <a:pt x="850519" y="850519"/>
                  </a:lnTo>
                  <a:lnTo>
                    <a:pt x="0" y="850519"/>
                  </a:lnTo>
                  <a:lnTo>
                    <a:pt x="0" y="0"/>
                  </a:lnTo>
                  <a:close/>
                </a:path>
              </a:pathLst>
            </a:custGeom>
            <a:blipFill>
              <a:blip r:embed="rId6"/>
              <a:stretch>
                <a:fillRect l="0" t="0" r="1" b="1"/>
              </a:stretch>
            </a:blipFill>
          </p:spPr>
        </p:sp>
      </p:grpSp>
      <p:grpSp>
        <p:nvGrpSpPr>
          <p:cNvPr name="Group 14" id="14"/>
          <p:cNvGrpSpPr>
            <a:grpSpLocks noChangeAspect="true"/>
          </p:cNvGrpSpPr>
          <p:nvPr/>
        </p:nvGrpSpPr>
        <p:grpSpPr>
          <a:xfrm rot="0">
            <a:off x="7602140" y="8386465"/>
            <a:ext cx="637878" cy="637877"/>
            <a:chOff x="0" y="0"/>
            <a:chExt cx="850503" cy="850503"/>
          </a:xfrm>
        </p:grpSpPr>
        <p:sp>
          <p:nvSpPr>
            <p:cNvPr name="Freeform 15" id="15" descr="preencoded.png"/>
            <p:cNvSpPr/>
            <p:nvPr/>
          </p:nvSpPr>
          <p:spPr>
            <a:xfrm flipH="false" flipV="false" rot="0">
              <a:off x="0" y="0"/>
              <a:ext cx="850519" cy="850519"/>
            </a:xfrm>
            <a:custGeom>
              <a:avLst/>
              <a:gdLst/>
              <a:ahLst/>
              <a:cxnLst/>
              <a:rect r="r" b="b" t="t" l="l"/>
              <a:pathLst>
                <a:path h="850519" w="850519">
                  <a:moveTo>
                    <a:pt x="0" y="0"/>
                  </a:moveTo>
                  <a:lnTo>
                    <a:pt x="850519" y="0"/>
                  </a:lnTo>
                  <a:lnTo>
                    <a:pt x="850519" y="850519"/>
                  </a:lnTo>
                  <a:lnTo>
                    <a:pt x="0" y="850519"/>
                  </a:lnTo>
                  <a:lnTo>
                    <a:pt x="0" y="0"/>
                  </a:lnTo>
                  <a:close/>
                </a:path>
              </a:pathLst>
            </a:custGeom>
            <a:blipFill>
              <a:blip r:embed="rId7"/>
              <a:stretch>
                <a:fillRect l="0" t="0" r="1" b="1"/>
              </a:stretch>
            </a:blipFill>
          </p:spPr>
        </p:sp>
      </p:grpSp>
      <p:sp>
        <p:nvSpPr>
          <p:cNvPr name="TextBox 16" id="16"/>
          <p:cNvSpPr txBox="true"/>
          <p:nvPr/>
        </p:nvSpPr>
        <p:spPr>
          <a:xfrm rot="0">
            <a:off x="7602140" y="556171"/>
            <a:ext cx="9941719" cy="1357610"/>
          </a:xfrm>
          <a:prstGeom prst="rect">
            <a:avLst/>
          </a:prstGeom>
        </p:spPr>
        <p:txBody>
          <a:bodyPr anchor="t" rtlCol="false" tIns="0" lIns="0" bIns="0" rIns="0">
            <a:spAutoFit/>
          </a:bodyPr>
          <a:lstStyle/>
          <a:p>
            <a:pPr algn="l">
              <a:lnSpc>
                <a:spcPts val="5187"/>
              </a:lnSpc>
            </a:pPr>
            <a:r>
              <a:rPr lang="en-US" sz="4124" b="true">
                <a:solidFill>
                  <a:srgbClr val="000000"/>
                </a:solidFill>
                <a:latin typeface="Inter Bold"/>
                <a:ea typeface="Inter Bold"/>
                <a:cs typeface="Inter Bold"/>
                <a:sym typeface="Inter Bold"/>
              </a:rPr>
              <a:t>Making Your Decision: Key Factors to Consider</a:t>
            </a:r>
          </a:p>
        </p:txBody>
      </p:sp>
      <p:sp>
        <p:nvSpPr>
          <p:cNvPr name="TextBox 17" id="17"/>
          <p:cNvSpPr txBox="true"/>
          <p:nvPr/>
        </p:nvSpPr>
        <p:spPr>
          <a:xfrm rot="0">
            <a:off x="7602140" y="2156520"/>
            <a:ext cx="9941719" cy="756643"/>
          </a:xfrm>
          <a:prstGeom prst="rect">
            <a:avLst/>
          </a:prstGeom>
        </p:spPr>
        <p:txBody>
          <a:bodyPr anchor="t" rtlCol="false" tIns="0" lIns="0" bIns="0" rIns="0">
            <a:spAutoFit/>
          </a:bodyPr>
          <a:lstStyle/>
          <a:p>
            <a:pPr algn="l">
              <a:lnSpc>
                <a:spcPts val="2625"/>
              </a:lnSpc>
            </a:pPr>
            <a:r>
              <a:rPr lang="en-US" sz="1625">
                <a:solidFill>
                  <a:srgbClr val="272525"/>
                </a:solidFill>
                <a:latin typeface="Inter"/>
                <a:ea typeface="Inter"/>
                <a:cs typeface="Inter"/>
                <a:sym typeface="Inter"/>
              </a:rPr>
              <a:t>Choosing the right career path requires thoughtful consideration of several personal and external factors.</a:t>
            </a:r>
          </a:p>
        </p:txBody>
      </p:sp>
      <p:sp>
        <p:nvSpPr>
          <p:cNvPr name="TextBox 18" id="18"/>
          <p:cNvSpPr txBox="true"/>
          <p:nvPr/>
        </p:nvSpPr>
        <p:spPr>
          <a:xfrm rot="0">
            <a:off x="8505825" y="3312616"/>
            <a:ext cx="2658070" cy="351234"/>
          </a:xfrm>
          <a:prstGeom prst="rect">
            <a:avLst/>
          </a:prstGeom>
        </p:spPr>
        <p:txBody>
          <a:bodyPr anchor="t" rtlCol="false" tIns="0" lIns="0" bIns="0" rIns="0">
            <a:spAutoFit/>
          </a:bodyPr>
          <a:lstStyle/>
          <a:p>
            <a:pPr algn="l">
              <a:lnSpc>
                <a:spcPts val="2562"/>
              </a:lnSpc>
            </a:pPr>
            <a:r>
              <a:rPr lang="en-US" sz="2062" b="true">
                <a:solidFill>
                  <a:srgbClr val="272525"/>
                </a:solidFill>
                <a:latin typeface="Inter Bold"/>
                <a:ea typeface="Inter Bold"/>
                <a:cs typeface="Inter Bold"/>
                <a:sym typeface="Inter Bold"/>
              </a:rPr>
              <a:t>Interests &amp; Passion</a:t>
            </a:r>
          </a:p>
        </p:txBody>
      </p:sp>
      <p:sp>
        <p:nvSpPr>
          <p:cNvPr name="TextBox 19" id="19"/>
          <p:cNvSpPr txBox="true"/>
          <p:nvPr/>
        </p:nvSpPr>
        <p:spPr>
          <a:xfrm rot="0">
            <a:off x="8505825" y="3715196"/>
            <a:ext cx="9038035" cy="756642"/>
          </a:xfrm>
          <a:prstGeom prst="rect">
            <a:avLst/>
          </a:prstGeom>
        </p:spPr>
        <p:txBody>
          <a:bodyPr anchor="t" rtlCol="false" tIns="0" lIns="0" bIns="0" rIns="0">
            <a:spAutoFit/>
          </a:bodyPr>
          <a:lstStyle/>
          <a:p>
            <a:pPr algn="l">
              <a:lnSpc>
                <a:spcPts val="2625"/>
              </a:lnSpc>
            </a:pPr>
            <a:r>
              <a:rPr lang="en-US" sz="1625">
                <a:solidFill>
                  <a:srgbClr val="272525"/>
                </a:solidFill>
                <a:latin typeface="Inter"/>
                <a:ea typeface="Inter"/>
                <a:cs typeface="Inter"/>
                <a:sym typeface="Inter"/>
              </a:rPr>
              <a:t>What subjects excite you? What activities do you genuinely enjoy? Aligning with your passions leads to greater job satisfaction.</a:t>
            </a:r>
          </a:p>
        </p:txBody>
      </p:sp>
      <p:sp>
        <p:nvSpPr>
          <p:cNvPr name="TextBox 20" id="20"/>
          <p:cNvSpPr txBox="true"/>
          <p:nvPr/>
        </p:nvSpPr>
        <p:spPr>
          <a:xfrm rot="0">
            <a:off x="8505825" y="5057329"/>
            <a:ext cx="2658070" cy="351234"/>
          </a:xfrm>
          <a:prstGeom prst="rect">
            <a:avLst/>
          </a:prstGeom>
        </p:spPr>
        <p:txBody>
          <a:bodyPr anchor="t" rtlCol="false" tIns="0" lIns="0" bIns="0" rIns="0">
            <a:spAutoFit/>
          </a:bodyPr>
          <a:lstStyle/>
          <a:p>
            <a:pPr algn="l">
              <a:lnSpc>
                <a:spcPts val="2562"/>
              </a:lnSpc>
            </a:pPr>
            <a:r>
              <a:rPr lang="en-US" sz="2062" b="true">
                <a:solidFill>
                  <a:srgbClr val="272525"/>
                </a:solidFill>
                <a:latin typeface="Inter Bold"/>
                <a:ea typeface="Inter Bold"/>
                <a:cs typeface="Inter Bold"/>
                <a:sym typeface="Inter Bold"/>
              </a:rPr>
              <a:t>Skills &amp; Strengths</a:t>
            </a:r>
          </a:p>
        </p:txBody>
      </p:sp>
      <p:sp>
        <p:nvSpPr>
          <p:cNvPr name="TextBox 21" id="21"/>
          <p:cNvSpPr txBox="true"/>
          <p:nvPr/>
        </p:nvSpPr>
        <p:spPr>
          <a:xfrm rot="0">
            <a:off x="8505825" y="5459909"/>
            <a:ext cx="9038035" cy="756642"/>
          </a:xfrm>
          <a:prstGeom prst="rect">
            <a:avLst/>
          </a:prstGeom>
        </p:spPr>
        <p:txBody>
          <a:bodyPr anchor="t" rtlCol="false" tIns="0" lIns="0" bIns="0" rIns="0">
            <a:spAutoFit/>
          </a:bodyPr>
          <a:lstStyle/>
          <a:p>
            <a:pPr algn="l">
              <a:lnSpc>
                <a:spcPts val="2625"/>
              </a:lnSpc>
            </a:pPr>
            <a:r>
              <a:rPr lang="en-US" sz="1625">
                <a:solidFill>
                  <a:srgbClr val="272525"/>
                </a:solidFill>
                <a:latin typeface="Inter"/>
                <a:ea typeface="Inter"/>
                <a:cs typeface="Inter"/>
                <a:sym typeface="Inter"/>
              </a:rPr>
              <a:t>Identify your natural aptitudes and developed skills. Are you good at analytical thinking, communication, or creativity?</a:t>
            </a:r>
          </a:p>
        </p:txBody>
      </p:sp>
      <p:sp>
        <p:nvSpPr>
          <p:cNvPr name="TextBox 22" id="22"/>
          <p:cNvSpPr txBox="true"/>
          <p:nvPr/>
        </p:nvSpPr>
        <p:spPr>
          <a:xfrm rot="0">
            <a:off x="8505825" y="6802041"/>
            <a:ext cx="2658070" cy="351234"/>
          </a:xfrm>
          <a:prstGeom prst="rect">
            <a:avLst/>
          </a:prstGeom>
        </p:spPr>
        <p:txBody>
          <a:bodyPr anchor="t" rtlCol="false" tIns="0" lIns="0" bIns="0" rIns="0">
            <a:spAutoFit/>
          </a:bodyPr>
          <a:lstStyle/>
          <a:p>
            <a:pPr algn="l">
              <a:lnSpc>
                <a:spcPts val="2562"/>
              </a:lnSpc>
            </a:pPr>
            <a:r>
              <a:rPr lang="en-US" sz="2062" b="true">
                <a:solidFill>
                  <a:srgbClr val="272525"/>
                </a:solidFill>
                <a:latin typeface="Inter Bold"/>
                <a:ea typeface="Inter Bold"/>
                <a:cs typeface="Inter Bold"/>
                <a:sym typeface="Inter Bold"/>
              </a:rPr>
              <a:t>Job Market Trends</a:t>
            </a:r>
          </a:p>
        </p:txBody>
      </p:sp>
      <p:sp>
        <p:nvSpPr>
          <p:cNvPr name="TextBox 23" id="23"/>
          <p:cNvSpPr txBox="true"/>
          <p:nvPr/>
        </p:nvSpPr>
        <p:spPr>
          <a:xfrm rot="0">
            <a:off x="8505825" y="7204621"/>
            <a:ext cx="9038035" cy="756642"/>
          </a:xfrm>
          <a:prstGeom prst="rect">
            <a:avLst/>
          </a:prstGeom>
        </p:spPr>
        <p:txBody>
          <a:bodyPr anchor="t" rtlCol="false" tIns="0" lIns="0" bIns="0" rIns="0">
            <a:spAutoFit/>
          </a:bodyPr>
          <a:lstStyle/>
          <a:p>
            <a:pPr algn="l">
              <a:lnSpc>
                <a:spcPts val="2625"/>
              </a:lnSpc>
            </a:pPr>
            <a:r>
              <a:rPr lang="en-US" sz="1625">
                <a:solidFill>
                  <a:srgbClr val="272525"/>
                </a:solidFill>
                <a:latin typeface="Inter"/>
                <a:ea typeface="Inter"/>
                <a:cs typeface="Inter"/>
                <a:sym typeface="Inter"/>
              </a:rPr>
              <a:t>Research current and future demand for various professions. Consider emerging industries and skills in demand.</a:t>
            </a:r>
          </a:p>
        </p:txBody>
      </p:sp>
      <p:sp>
        <p:nvSpPr>
          <p:cNvPr name="TextBox 24" id="24"/>
          <p:cNvSpPr txBox="true"/>
          <p:nvPr/>
        </p:nvSpPr>
        <p:spPr>
          <a:xfrm rot="0">
            <a:off x="8505825" y="8546752"/>
            <a:ext cx="2687985" cy="351234"/>
          </a:xfrm>
          <a:prstGeom prst="rect">
            <a:avLst/>
          </a:prstGeom>
        </p:spPr>
        <p:txBody>
          <a:bodyPr anchor="t" rtlCol="false" tIns="0" lIns="0" bIns="0" rIns="0">
            <a:spAutoFit/>
          </a:bodyPr>
          <a:lstStyle/>
          <a:p>
            <a:pPr algn="l">
              <a:lnSpc>
                <a:spcPts val="2562"/>
              </a:lnSpc>
            </a:pPr>
            <a:r>
              <a:rPr lang="en-US" sz="2062" b="true">
                <a:solidFill>
                  <a:srgbClr val="272525"/>
                </a:solidFill>
                <a:latin typeface="Inter Bold"/>
                <a:ea typeface="Inter Bold"/>
                <a:cs typeface="Inter Bold"/>
                <a:sym typeface="Inter Bold"/>
              </a:rPr>
              <a:t>Financial Investment</a:t>
            </a:r>
          </a:p>
        </p:txBody>
      </p:sp>
      <p:sp>
        <p:nvSpPr>
          <p:cNvPr name="TextBox 25" id="25"/>
          <p:cNvSpPr txBox="true"/>
          <p:nvPr/>
        </p:nvSpPr>
        <p:spPr>
          <a:xfrm rot="0">
            <a:off x="8505825" y="8949332"/>
            <a:ext cx="9038035" cy="756642"/>
          </a:xfrm>
          <a:prstGeom prst="rect">
            <a:avLst/>
          </a:prstGeom>
        </p:spPr>
        <p:txBody>
          <a:bodyPr anchor="t" rtlCol="false" tIns="0" lIns="0" bIns="0" rIns="0">
            <a:spAutoFit/>
          </a:bodyPr>
          <a:lstStyle/>
          <a:p>
            <a:pPr algn="l">
              <a:lnSpc>
                <a:spcPts val="2625"/>
              </a:lnSpc>
            </a:pPr>
            <a:r>
              <a:rPr lang="en-US" sz="1625">
                <a:solidFill>
                  <a:srgbClr val="272525"/>
                </a:solidFill>
                <a:latin typeface="Inter"/>
                <a:ea typeface="Inter"/>
                <a:cs typeface="Inter"/>
                <a:sym typeface="Inter"/>
              </a:rPr>
              <a:t>Evaluate the cost of education and training versus potential future earnings. Consider scholarships and financial aid options.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569565" y="428476"/>
            <a:ext cx="10154542" cy="527596"/>
          </a:xfrm>
          <a:prstGeom prst="rect">
            <a:avLst/>
          </a:prstGeom>
        </p:spPr>
        <p:txBody>
          <a:bodyPr anchor="t" rtlCol="false" tIns="0" lIns="0" bIns="0" rIns="0">
            <a:spAutoFit/>
          </a:bodyPr>
          <a:lstStyle/>
          <a:p>
            <a:pPr algn="l">
              <a:lnSpc>
                <a:spcPts val="3999"/>
              </a:lnSpc>
            </a:pPr>
            <a:r>
              <a:rPr lang="en-US" sz="3187" b="true">
                <a:solidFill>
                  <a:srgbClr val="000000"/>
                </a:solidFill>
                <a:latin typeface="Inter Bold"/>
                <a:ea typeface="Inter Bold"/>
                <a:cs typeface="Inter Bold"/>
                <a:sym typeface="Inter Bold"/>
              </a:rPr>
              <a:t>Empower Your Choice: Essential Tools &amp; Resources</a:t>
            </a:r>
          </a:p>
        </p:txBody>
      </p:sp>
      <p:sp>
        <p:nvSpPr>
          <p:cNvPr name="TextBox 7" id="7"/>
          <p:cNvSpPr txBox="true"/>
          <p:nvPr/>
        </p:nvSpPr>
        <p:spPr>
          <a:xfrm rot="0">
            <a:off x="787301" y="1296440"/>
            <a:ext cx="17148870" cy="419101"/>
          </a:xfrm>
          <a:prstGeom prst="rect">
            <a:avLst/>
          </a:prstGeom>
        </p:spPr>
        <p:txBody>
          <a:bodyPr anchor="t" rtlCol="false" tIns="0" lIns="0" bIns="0" rIns="0">
            <a:spAutoFit/>
          </a:bodyPr>
          <a:lstStyle/>
          <a:p>
            <a:pPr algn="l">
              <a:lnSpc>
                <a:spcPts val="3599"/>
              </a:lnSpc>
            </a:pPr>
            <a:r>
              <a:rPr lang="en-US" sz="2249">
                <a:solidFill>
                  <a:srgbClr val="272525"/>
                </a:solidFill>
                <a:latin typeface="Inter"/>
                <a:ea typeface="Inter"/>
                <a:cs typeface="Inter"/>
                <a:sym typeface="Inter"/>
              </a:rPr>
              <a:t>Numerous resources are available to help you make informed career decisions and prepare for your future.</a:t>
            </a:r>
          </a:p>
        </p:txBody>
      </p:sp>
      <p:grpSp>
        <p:nvGrpSpPr>
          <p:cNvPr name="Group 8" id="8"/>
          <p:cNvGrpSpPr/>
          <p:nvPr/>
        </p:nvGrpSpPr>
        <p:grpSpPr>
          <a:xfrm rot="0">
            <a:off x="560040" y="1715541"/>
            <a:ext cx="17167920" cy="995660"/>
            <a:chOff x="0" y="0"/>
            <a:chExt cx="22890560" cy="1327547"/>
          </a:xfrm>
        </p:grpSpPr>
        <p:sp>
          <p:nvSpPr>
            <p:cNvPr name="Freeform 9" id="9"/>
            <p:cNvSpPr/>
            <p:nvPr/>
          </p:nvSpPr>
          <p:spPr>
            <a:xfrm flipH="false" flipV="false" rot="0">
              <a:off x="12700" y="12700"/>
              <a:ext cx="22865207" cy="1302131"/>
            </a:xfrm>
            <a:custGeom>
              <a:avLst/>
              <a:gdLst/>
              <a:ahLst/>
              <a:cxnLst/>
              <a:rect r="r" b="b" t="t" l="l"/>
              <a:pathLst>
                <a:path h="1302131" w="22865207">
                  <a:moveTo>
                    <a:pt x="0" y="91186"/>
                  </a:moveTo>
                  <a:cubicBezTo>
                    <a:pt x="0" y="40767"/>
                    <a:pt x="41529" y="0"/>
                    <a:pt x="92837" y="0"/>
                  </a:cubicBezTo>
                  <a:lnTo>
                    <a:pt x="22772370" y="0"/>
                  </a:lnTo>
                  <a:cubicBezTo>
                    <a:pt x="22823678" y="0"/>
                    <a:pt x="22865207" y="40767"/>
                    <a:pt x="22865207" y="91186"/>
                  </a:cubicBezTo>
                  <a:lnTo>
                    <a:pt x="22865207" y="1210945"/>
                  </a:lnTo>
                  <a:cubicBezTo>
                    <a:pt x="22865207" y="1261237"/>
                    <a:pt x="22823678" y="1302131"/>
                    <a:pt x="22772370" y="1302131"/>
                  </a:cubicBezTo>
                  <a:lnTo>
                    <a:pt x="92837" y="1302131"/>
                  </a:lnTo>
                  <a:cubicBezTo>
                    <a:pt x="41529" y="1302131"/>
                    <a:pt x="0" y="1261364"/>
                    <a:pt x="0" y="1210945"/>
                  </a:cubicBezTo>
                  <a:close/>
                </a:path>
              </a:pathLst>
            </a:custGeom>
            <a:solidFill>
              <a:srgbClr val="FFFFFF"/>
            </a:solidFill>
          </p:spPr>
        </p:sp>
        <p:sp>
          <p:nvSpPr>
            <p:cNvPr name="Freeform 10" id="10"/>
            <p:cNvSpPr/>
            <p:nvPr/>
          </p:nvSpPr>
          <p:spPr>
            <a:xfrm flipH="false" flipV="false" rot="0">
              <a:off x="0" y="0"/>
              <a:ext cx="22890607" cy="1327531"/>
            </a:xfrm>
            <a:custGeom>
              <a:avLst/>
              <a:gdLst/>
              <a:ahLst/>
              <a:cxnLst/>
              <a:rect r="r" b="b" t="t" l="l"/>
              <a:pathLst>
                <a:path h="1327531" w="22890607">
                  <a:moveTo>
                    <a:pt x="0" y="103886"/>
                  </a:moveTo>
                  <a:cubicBezTo>
                    <a:pt x="0" y="46228"/>
                    <a:pt x="47498" y="0"/>
                    <a:pt x="105537" y="0"/>
                  </a:cubicBezTo>
                  <a:lnTo>
                    <a:pt x="22785070" y="0"/>
                  </a:lnTo>
                  <a:lnTo>
                    <a:pt x="22785070" y="12700"/>
                  </a:lnTo>
                  <a:lnTo>
                    <a:pt x="22785070" y="0"/>
                  </a:lnTo>
                  <a:cubicBezTo>
                    <a:pt x="22843108" y="0"/>
                    <a:pt x="22890607" y="46228"/>
                    <a:pt x="22890607" y="103886"/>
                  </a:cubicBezTo>
                  <a:lnTo>
                    <a:pt x="22877907" y="103886"/>
                  </a:lnTo>
                  <a:lnTo>
                    <a:pt x="22890607" y="103886"/>
                  </a:lnTo>
                  <a:lnTo>
                    <a:pt x="22890607" y="1223645"/>
                  </a:lnTo>
                  <a:lnTo>
                    <a:pt x="22877907" y="1223645"/>
                  </a:lnTo>
                  <a:lnTo>
                    <a:pt x="22890607" y="1223645"/>
                  </a:lnTo>
                  <a:cubicBezTo>
                    <a:pt x="22890607" y="1281176"/>
                    <a:pt x="22843108" y="1327531"/>
                    <a:pt x="22785070" y="1327531"/>
                  </a:cubicBezTo>
                  <a:lnTo>
                    <a:pt x="22785070" y="1314831"/>
                  </a:lnTo>
                  <a:lnTo>
                    <a:pt x="22785070" y="1327531"/>
                  </a:lnTo>
                  <a:lnTo>
                    <a:pt x="105537" y="1327531"/>
                  </a:lnTo>
                  <a:lnTo>
                    <a:pt x="105537" y="1314831"/>
                  </a:lnTo>
                  <a:lnTo>
                    <a:pt x="105537" y="1327531"/>
                  </a:lnTo>
                  <a:cubicBezTo>
                    <a:pt x="47498" y="1327531"/>
                    <a:pt x="0" y="1281303"/>
                    <a:pt x="0" y="1223645"/>
                  </a:cubicBezTo>
                  <a:lnTo>
                    <a:pt x="0" y="103886"/>
                  </a:lnTo>
                  <a:lnTo>
                    <a:pt x="12700" y="103886"/>
                  </a:lnTo>
                  <a:lnTo>
                    <a:pt x="0" y="103886"/>
                  </a:lnTo>
                  <a:moveTo>
                    <a:pt x="25400" y="103886"/>
                  </a:moveTo>
                  <a:lnTo>
                    <a:pt x="25400" y="1223645"/>
                  </a:lnTo>
                  <a:lnTo>
                    <a:pt x="12700" y="1223645"/>
                  </a:lnTo>
                  <a:lnTo>
                    <a:pt x="25400" y="1223645"/>
                  </a:lnTo>
                  <a:cubicBezTo>
                    <a:pt x="25400" y="1266698"/>
                    <a:pt x="61087" y="1302131"/>
                    <a:pt x="105537" y="1302131"/>
                  </a:cubicBezTo>
                  <a:lnTo>
                    <a:pt x="22785070" y="1302131"/>
                  </a:lnTo>
                  <a:cubicBezTo>
                    <a:pt x="22829520" y="1302131"/>
                    <a:pt x="22865207" y="1266825"/>
                    <a:pt x="22865207" y="1223645"/>
                  </a:cubicBezTo>
                  <a:lnTo>
                    <a:pt x="22865207" y="103886"/>
                  </a:lnTo>
                  <a:cubicBezTo>
                    <a:pt x="22865207" y="60833"/>
                    <a:pt x="22829520" y="25400"/>
                    <a:pt x="22785070" y="25400"/>
                  </a:cubicBezTo>
                  <a:lnTo>
                    <a:pt x="105537" y="25400"/>
                  </a:lnTo>
                  <a:lnTo>
                    <a:pt x="105537" y="12700"/>
                  </a:lnTo>
                  <a:lnTo>
                    <a:pt x="105537" y="25400"/>
                  </a:lnTo>
                  <a:cubicBezTo>
                    <a:pt x="61087" y="25400"/>
                    <a:pt x="25400" y="60706"/>
                    <a:pt x="25400" y="103886"/>
                  </a:cubicBezTo>
                  <a:close/>
                </a:path>
              </a:pathLst>
            </a:custGeom>
            <a:solidFill>
              <a:srgbClr val="C0C1D7"/>
            </a:solidFill>
          </p:spPr>
        </p:sp>
      </p:grpSp>
      <p:grpSp>
        <p:nvGrpSpPr>
          <p:cNvPr name="Group 11" id="11"/>
          <p:cNvGrpSpPr/>
          <p:nvPr/>
        </p:nvGrpSpPr>
        <p:grpSpPr>
          <a:xfrm rot="0">
            <a:off x="588615" y="1744116"/>
            <a:ext cx="650974" cy="938510"/>
            <a:chOff x="0" y="0"/>
            <a:chExt cx="867965" cy="1251347"/>
          </a:xfrm>
        </p:grpSpPr>
        <p:sp>
          <p:nvSpPr>
            <p:cNvPr name="Freeform 12" id="12"/>
            <p:cNvSpPr/>
            <p:nvPr/>
          </p:nvSpPr>
          <p:spPr>
            <a:xfrm flipH="false" flipV="false" rot="0">
              <a:off x="0" y="0"/>
              <a:ext cx="868045" cy="1251331"/>
            </a:xfrm>
            <a:custGeom>
              <a:avLst/>
              <a:gdLst/>
              <a:ahLst/>
              <a:cxnLst/>
              <a:rect r="r" b="b" t="t" l="l"/>
              <a:pathLst>
                <a:path h="1251331" w="868045">
                  <a:moveTo>
                    <a:pt x="0" y="60706"/>
                  </a:moveTo>
                  <a:cubicBezTo>
                    <a:pt x="0" y="27178"/>
                    <a:pt x="27178" y="0"/>
                    <a:pt x="60706" y="0"/>
                  </a:cubicBezTo>
                  <a:lnTo>
                    <a:pt x="807339" y="0"/>
                  </a:lnTo>
                  <a:cubicBezTo>
                    <a:pt x="840867" y="0"/>
                    <a:pt x="868045" y="27178"/>
                    <a:pt x="868045" y="60706"/>
                  </a:cubicBezTo>
                  <a:lnTo>
                    <a:pt x="868045" y="1190625"/>
                  </a:lnTo>
                  <a:cubicBezTo>
                    <a:pt x="868045" y="1224153"/>
                    <a:pt x="840867" y="1251331"/>
                    <a:pt x="807339" y="1251331"/>
                  </a:cubicBezTo>
                  <a:lnTo>
                    <a:pt x="60706" y="1251331"/>
                  </a:lnTo>
                  <a:cubicBezTo>
                    <a:pt x="27178" y="1251331"/>
                    <a:pt x="0" y="1224153"/>
                    <a:pt x="0" y="1190625"/>
                  </a:cubicBezTo>
                  <a:close/>
                </a:path>
              </a:pathLst>
            </a:custGeom>
            <a:solidFill>
              <a:srgbClr val="DADBF1"/>
            </a:solidFill>
          </p:spPr>
        </p:sp>
      </p:grpSp>
      <p:grpSp>
        <p:nvGrpSpPr>
          <p:cNvPr name="Group 13" id="13"/>
          <p:cNvGrpSpPr>
            <a:grpSpLocks noChangeAspect="true"/>
          </p:cNvGrpSpPr>
          <p:nvPr/>
        </p:nvGrpSpPr>
        <p:grpSpPr>
          <a:xfrm rot="0">
            <a:off x="787301" y="2060822"/>
            <a:ext cx="244079" cy="305098"/>
            <a:chOff x="0" y="0"/>
            <a:chExt cx="325438" cy="406797"/>
          </a:xfrm>
        </p:grpSpPr>
        <p:sp>
          <p:nvSpPr>
            <p:cNvPr name="Freeform 14" id="14" descr="preencoded.png"/>
            <p:cNvSpPr/>
            <p:nvPr/>
          </p:nvSpPr>
          <p:spPr>
            <a:xfrm flipH="false" flipV="false" rot="0">
              <a:off x="0" y="0"/>
              <a:ext cx="325501" cy="406781"/>
            </a:xfrm>
            <a:custGeom>
              <a:avLst/>
              <a:gdLst/>
              <a:ahLst/>
              <a:cxnLst/>
              <a:rect r="r" b="b" t="t" l="l"/>
              <a:pathLst>
                <a:path h="406781" w="325501">
                  <a:moveTo>
                    <a:pt x="0" y="0"/>
                  </a:moveTo>
                  <a:lnTo>
                    <a:pt x="325501" y="0"/>
                  </a:lnTo>
                  <a:lnTo>
                    <a:pt x="325501" y="406781"/>
                  </a:lnTo>
                  <a:lnTo>
                    <a:pt x="0" y="406781"/>
                  </a:lnTo>
                  <a:lnTo>
                    <a:pt x="0" y="0"/>
                  </a:lnTo>
                  <a:close/>
                </a:path>
              </a:pathLst>
            </a:custGeom>
            <a:blipFill>
              <a:blip r:embed="rId3"/>
              <a:stretch>
                <a:fillRect l="-780" t="0" r="-761" b="-3"/>
              </a:stretch>
            </a:blipFill>
          </p:spPr>
        </p:sp>
      </p:grpSp>
      <p:sp>
        <p:nvSpPr>
          <p:cNvPr name="TextBox 15" id="15"/>
          <p:cNvSpPr txBox="true"/>
          <p:nvPr/>
        </p:nvSpPr>
        <p:spPr>
          <a:xfrm rot="0">
            <a:off x="1402259" y="1887736"/>
            <a:ext cx="2824460" cy="273249"/>
          </a:xfrm>
          <a:prstGeom prst="rect">
            <a:avLst/>
          </a:prstGeom>
        </p:spPr>
        <p:txBody>
          <a:bodyPr anchor="t" rtlCol="false" tIns="0" lIns="0" bIns="0" rIns="0">
            <a:spAutoFit/>
          </a:bodyPr>
          <a:lstStyle/>
          <a:p>
            <a:pPr algn="l">
              <a:lnSpc>
                <a:spcPts val="2000"/>
              </a:lnSpc>
            </a:pPr>
            <a:r>
              <a:rPr lang="en-US" sz="1562" b="true">
                <a:solidFill>
                  <a:srgbClr val="272525"/>
                </a:solidFill>
                <a:latin typeface="Inter Bold"/>
                <a:ea typeface="Inter Bold"/>
                <a:cs typeface="Inter Bold"/>
                <a:sym typeface="Inter Bold"/>
              </a:rPr>
              <a:t>Career Counseling Websites</a:t>
            </a:r>
          </a:p>
        </p:txBody>
      </p:sp>
      <p:sp>
        <p:nvSpPr>
          <p:cNvPr name="TextBox 16" id="16"/>
          <p:cNvSpPr txBox="true"/>
          <p:nvPr/>
        </p:nvSpPr>
        <p:spPr>
          <a:xfrm rot="0">
            <a:off x="1402259" y="2201466"/>
            <a:ext cx="16297126" cy="317599"/>
          </a:xfrm>
          <a:prstGeom prst="rect">
            <a:avLst/>
          </a:prstGeom>
        </p:spPr>
        <p:txBody>
          <a:bodyPr anchor="t" rtlCol="false" tIns="0" lIns="0" bIns="0" rIns="0">
            <a:spAutoFit/>
          </a:bodyPr>
          <a:lstStyle/>
          <a:p>
            <a:pPr algn="l">
              <a:lnSpc>
                <a:spcPts val="2000"/>
              </a:lnSpc>
            </a:pPr>
            <a:r>
              <a:rPr lang="en-US" sz="1249">
                <a:solidFill>
                  <a:srgbClr val="272525"/>
                </a:solidFill>
                <a:latin typeface="Inter"/>
                <a:ea typeface="Inter"/>
                <a:cs typeface="Inter"/>
                <a:sym typeface="Inter"/>
              </a:rPr>
              <a:t>Platforms offering aptitude tests, career quizzes, detailed career profiles, and personalized guidance (e.g., CareerBuilder, LinkedIn Careers).</a:t>
            </a:r>
          </a:p>
        </p:txBody>
      </p:sp>
      <p:grpSp>
        <p:nvGrpSpPr>
          <p:cNvPr name="Group 17" id="17"/>
          <p:cNvGrpSpPr/>
          <p:nvPr/>
        </p:nvGrpSpPr>
        <p:grpSpPr>
          <a:xfrm rot="0">
            <a:off x="560040" y="2854821"/>
            <a:ext cx="17167920" cy="995660"/>
            <a:chOff x="0" y="0"/>
            <a:chExt cx="22890560" cy="1327547"/>
          </a:xfrm>
        </p:grpSpPr>
        <p:sp>
          <p:nvSpPr>
            <p:cNvPr name="Freeform 18" id="18"/>
            <p:cNvSpPr/>
            <p:nvPr/>
          </p:nvSpPr>
          <p:spPr>
            <a:xfrm flipH="false" flipV="false" rot="0">
              <a:off x="12700" y="12700"/>
              <a:ext cx="22865207" cy="1302131"/>
            </a:xfrm>
            <a:custGeom>
              <a:avLst/>
              <a:gdLst/>
              <a:ahLst/>
              <a:cxnLst/>
              <a:rect r="r" b="b" t="t" l="l"/>
              <a:pathLst>
                <a:path h="1302131" w="22865207">
                  <a:moveTo>
                    <a:pt x="0" y="91186"/>
                  </a:moveTo>
                  <a:cubicBezTo>
                    <a:pt x="0" y="40767"/>
                    <a:pt x="41529" y="0"/>
                    <a:pt x="92837" y="0"/>
                  </a:cubicBezTo>
                  <a:lnTo>
                    <a:pt x="22772370" y="0"/>
                  </a:lnTo>
                  <a:cubicBezTo>
                    <a:pt x="22823678" y="0"/>
                    <a:pt x="22865207" y="40767"/>
                    <a:pt x="22865207" y="91186"/>
                  </a:cubicBezTo>
                  <a:lnTo>
                    <a:pt x="22865207" y="1210945"/>
                  </a:lnTo>
                  <a:cubicBezTo>
                    <a:pt x="22865207" y="1261237"/>
                    <a:pt x="22823678" y="1302131"/>
                    <a:pt x="22772370" y="1302131"/>
                  </a:cubicBezTo>
                  <a:lnTo>
                    <a:pt x="92837" y="1302131"/>
                  </a:lnTo>
                  <a:cubicBezTo>
                    <a:pt x="41529" y="1302131"/>
                    <a:pt x="0" y="1261364"/>
                    <a:pt x="0" y="1210945"/>
                  </a:cubicBezTo>
                  <a:close/>
                </a:path>
              </a:pathLst>
            </a:custGeom>
            <a:solidFill>
              <a:srgbClr val="FFFFFF"/>
            </a:solidFill>
          </p:spPr>
        </p:sp>
        <p:sp>
          <p:nvSpPr>
            <p:cNvPr name="Freeform 19" id="19"/>
            <p:cNvSpPr/>
            <p:nvPr/>
          </p:nvSpPr>
          <p:spPr>
            <a:xfrm flipH="false" flipV="false" rot="0">
              <a:off x="0" y="0"/>
              <a:ext cx="22890607" cy="1327531"/>
            </a:xfrm>
            <a:custGeom>
              <a:avLst/>
              <a:gdLst/>
              <a:ahLst/>
              <a:cxnLst/>
              <a:rect r="r" b="b" t="t" l="l"/>
              <a:pathLst>
                <a:path h="1327531" w="22890607">
                  <a:moveTo>
                    <a:pt x="0" y="103886"/>
                  </a:moveTo>
                  <a:cubicBezTo>
                    <a:pt x="0" y="46228"/>
                    <a:pt x="47498" y="0"/>
                    <a:pt x="105537" y="0"/>
                  </a:cubicBezTo>
                  <a:lnTo>
                    <a:pt x="22785070" y="0"/>
                  </a:lnTo>
                  <a:lnTo>
                    <a:pt x="22785070" y="12700"/>
                  </a:lnTo>
                  <a:lnTo>
                    <a:pt x="22785070" y="0"/>
                  </a:lnTo>
                  <a:cubicBezTo>
                    <a:pt x="22843108" y="0"/>
                    <a:pt x="22890607" y="46228"/>
                    <a:pt x="22890607" y="103886"/>
                  </a:cubicBezTo>
                  <a:lnTo>
                    <a:pt x="22877907" y="103886"/>
                  </a:lnTo>
                  <a:lnTo>
                    <a:pt x="22890607" y="103886"/>
                  </a:lnTo>
                  <a:lnTo>
                    <a:pt x="22890607" y="1223645"/>
                  </a:lnTo>
                  <a:lnTo>
                    <a:pt x="22877907" y="1223645"/>
                  </a:lnTo>
                  <a:lnTo>
                    <a:pt x="22890607" y="1223645"/>
                  </a:lnTo>
                  <a:cubicBezTo>
                    <a:pt x="22890607" y="1281176"/>
                    <a:pt x="22843108" y="1327531"/>
                    <a:pt x="22785070" y="1327531"/>
                  </a:cubicBezTo>
                  <a:lnTo>
                    <a:pt x="22785070" y="1314831"/>
                  </a:lnTo>
                  <a:lnTo>
                    <a:pt x="22785070" y="1327531"/>
                  </a:lnTo>
                  <a:lnTo>
                    <a:pt x="105537" y="1327531"/>
                  </a:lnTo>
                  <a:lnTo>
                    <a:pt x="105537" y="1314831"/>
                  </a:lnTo>
                  <a:lnTo>
                    <a:pt x="105537" y="1327531"/>
                  </a:lnTo>
                  <a:cubicBezTo>
                    <a:pt x="47498" y="1327531"/>
                    <a:pt x="0" y="1281303"/>
                    <a:pt x="0" y="1223645"/>
                  </a:cubicBezTo>
                  <a:lnTo>
                    <a:pt x="0" y="103886"/>
                  </a:lnTo>
                  <a:lnTo>
                    <a:pt x="12700" y="103886"/>
                  </a:lnTo>
                  <a:lnTo>
                    <a:pt x="0" y="103886"/>
                  </a:lnTo>
                  <a:moveTo>
                    <a:pt x="25400" y="103886"/>
                  </a:moveTo>
                  <a:lnTo>
                    <a:pt x="25400" y="1223645"/>
                  </a:lnTo>
                  <a:lnTo>
                    <a:pt x="12700" y="1223645"/>
                  </a:lnTo>
                  <a:lnTo>
                    <a:pt x="25400" y="1223645"/>
                  </a:lnTo>
                  <a:cubicBezTo>
                    <a:pt x="25400" y="1266698"/>
                    <a:pt x="61087" y="1302131"/>
                    <a:pt x="105537" y="1302131"/>
                  </a:cubicBezTo>
                  <a:lnTo>
                    <a:pt x="22785070" y="1302131"/>
                  </a:lnTo>
                  <a:cubicBezTo>
                    <a:pt x="22829520" y="1302131"/>
                    <a:pt x="22865207" y="1266825"/>
                    <a:pt x="22865207" y="1223645"/>
                  </a:cubicBezTo>
                  <a:lnTo>
                    <a:pt x="22865207" y="103886"/>
                  </a:lnTo>
                  <a:cubicBezTo>
                    <a:pt x="22865207" y="60833"/>
                    <a:pt x="22829520" y="25400"/>
                    <a:pt x="22785070" y="25400"/>
                  </a:cubicBezTo>
                  <a:lnTo>
                    <a:pt x="105537" y="25400"/>
                  </a:lnTo>
                  <a:lnTo>
                    <a:pt x="105537" y="12700"/>
                  </a:lnTo>
                  <a:lnTo>
                    <a:pt x="105537" y="25400"/>
                  </a:lnTo>
                  <a:cubicBezTo>
                    <a:pt x="61087" y="25400"/>
                    <a:pt x="25400" y="60706"/>
                    <a:pt x="25400" y="103886"/>
                  </a:cubicBezTo>
                  <a:close/>
                </a:path>
              </a:pathLst>
            </a:custGeom>
            <a:solidFill>
              <a:srgbClr val="C0C1D7"/>
            </a:solidFill>
          </p:spPr>
        </p:sp>
      </p:grpSp>
      <p:grpSp>
        <p:nvGrpSpPr>
          <p:cNvPr name="Group 20" id="20"/>
          <p:cNvGrpSpPr/>
          <p:nvPr/>
        </p:nvGrpSpPr>
        <p:grpSpPr>
          <a:xfrm rot="0">
            <a:off x="588615" y="2883396"/>
            <a:ext cx="650974" cy="938510"/>
            <a:chOff x="0" y="0"/>
            <a:chExt cx="867965" cy="1251347"/>
          </a:xfrm>
        </p:grpSpPr>
        <p:sp>
          <p:nvSpPr>
            <p:cNvPr name="Freeform 21" id="21"/>
            <p:cNvSpPr/>
            <p:nvPr/>
          </p:nvSpPr>
          <p:spPr>
            <a:xfrm flipH="false" flipV="false" rot="0">
              <a:off x="0" y="0"/>
              <a:ext cx="868045" cy="1251331"/>
            </a:xfrm>
            <a:custGeom>
              <a:avLst/>
              <a:gdLst/>
              <a:ahLst/>
              <a:cxnLst/>
              <a:rect r="r" b="b" t="t" l="l"/>
              <a:pathLst>
                <a:path h="1251331" w="868045">
                  <a:moveTo>
                    <a:pt x="0" y="60706"/>
                  </a:moveTo>
                  <a:cubicBezTo>
                    <a:pt x="0" y="27178"/>
                    <a:pt x="27178" y="0"/>
                    <a:pt x="60706" y="0"/>
                  </a:cubicBezTo>
                  <a:lnTo>
                    <a:pt x="807339" y="0"/>
                  </a:lnTo>
                  <a:cubicBezTo>
                    <a:pt x="840867" y="0"/>
                    <a:pt x="868045" y="27178"/>
                    <a:pt x="868045" y="60706"/>
                  </a:cubicBezTo>
                  <a:lnTo>
                    <a:pt x="868045" y="1190625"/>
                  </a:lnTo>
                  <a:cubicBezTo>
                    <a:pt x="868045" y="1224153"/>
                    <a:pt x="840867" y="1251331"/>
                    <a:pt x="807339" y="1251331"/>
                  </a:cubicBezTo>
                  <a:lnTo>
                    <a:pt x="60706" y="1251331"/>
                  </a:lnTo>
                  <a:cubicBezTo>
                    <a:pt x="27178" y="1251331"/>
                    <a:pt x="0" y="1224153"/>
                    <a:pt x="0" y="1190625"/>
                  </a:cubicBezTo>
                  <a:close/>
                </a:path>
              </a:pathLst>
            </a:custGeom>
            <a:solidFill>
              <a:srgbClr val="DADBF1"/>
            </a:solidFill>
          </p:spPr>
        </p:sp>
      </p:grpSp>
      <p:grpSp>
        <p:nvGrpSpPr>
          <p:cNvPr name="Group 22" id="22"/>
          <p:cNvGrpSpPr>
            <a:grpSpLocks noChangeAspect="true"/>
          </p:cNvGrpSpPr>
          <p:nvPr/>
        </p:nvGrpSpPr>
        <p:grpSpPr>
          <a:xfrm rot="0">
            <a:off x="787301" y="3200102"/>
            <a:ext cx="244079" cy="305098"/>
            <a:chOff x="0" y="0"/>
            <a:chExt cx="325438" cy="406797"/>
          </a:xfrm>
        </p:grpSpPr>
        <p:sp>
          <p:nvSpPr>
            <p:cNvPr name="Freeform 23" id="23" descr="preencoded.png"/>
            <p:cNvSpPr/>
            <p:nvPr/>
          </p:nvSpPr>
          <p:spPr>
            <a:xfrm flipH="false" flipV="false" rot="0">
              <a:off x="0" y="0"/>
              <a:ext cx="325501" cy="406781"/>
            </a:xfrm>
            <a:custGeom>
              <a:avLst/>
              <a:gdLst/>
              <a:ahLst/>
              <a:cxnLst/>
              <a:rect r="r" b="b" t="t" l="l"/>
              <a:pathLst>
                <a:path h="406781" w="325501">
                  <a:moveTo>
                    <a:pt x="0" y="0"/>
                  </a:moveTo>
                  <a:lnTo>
                    <a:pt x="325501" y="0"/>
                  </a:lnTo>
                  <a:lnTo>
                    <a:pt x="325501" y="406781"/>
                  </a:lnTo>
                  <a:lnTo>
                    <a:pt x="0" y="406781"/>
                  </a:lnTo>
                  <a:lnTo>
                    <a:pt x="0" y="0"/>
                  </a:lnTo>
                  <a:close/>
                </a:path>
              </a:pathLst>
            </a:custGeom>
            <a:blipFill>
              <a:blip r:embed="rId4"/>
              <a:stretch>
                <a:fillRect l="-780" t="0" r="-761" b="-3"/>
              </a:stretch>
            </a:blipFill>
          </p:spPr>
        </p:sp>
      </p:grpSp>
      <p:sp>
        <p:nvSpPr>
          <p:cNvPr name="TextBox 24" id="24"/>
          <p:cNvSpPr txBox="true"/>
          <p:nvPr/>
        </p:nvSpPr>
        <p:spPr>
          <a:xfrm rot="0">
            <a:off x="1402259" y="3027015"/>
            <a:ext cx="2330946" cy="273249"/>
          </a:xfrm>
          <a:prstGeom prst="rect">
            <a:avLst/>
          </a:prstGeom>
        </p:spPr>
        <p:txBody>
          <a:bodyPr anchor="t" rtlCol="false" tIns="0" lIns="0" bIns="0" rIns="0">
            <a:spAutoFit/>
          </a:bodyPr>
          <a:lstStyle/>
          <a:p>
            <a:pPr algn="l">
              <a:lnSpc>
                <a:spcPts val="2000"/>
              </a:lnSpc>
            </a:pPr>
            <a:r>
              <a:rPr lang="en-US" sz="1562" b="true">
                <a:solidFill>
                  <a:srgbClr val="272525"/>
                </a:solidFill>
                <a:latin typeface="Inter Bold"/>
                <a:ea typeface="Inter Bold"/>
                <a:cs typeface="Inter Bold"/>
                <a:sym typeface="Inter Bold"/>
              </a:rPr>
              <a:t>Government Resources</a:t>
            </a:r>
          </a:p>
        </p:txBody>
      </p:sp>
      <p:sp>
        <p:nvSpPr>
          <p:cNvPr name="TextBox 25" id="25"/>
          <p:cNvSpPr txBox="true"/>
          <p:nvPr/>
        </p:nvSpPr>
        <p:spPr>
          <a:xfrm rot="0">
            <a:off x="1402259" y="3340745"/>
            <a:ext cx="16297126" cy="317599"/>
          </a:xfrm>
          <a:prstGeom prst="rect">
            <a:avLst/>
          </a:prstGeom>
        </p:spPr>
        <p:txBody>
          <a:bodyPr anchor="t" rtlCol="false" tIns="0" lIns="0" bIns="0" rIns="0">
            <a:spAutoFit/>
          </a:bodyPr>
          <a:lstStyle/>
          <a:p>
            <a:pPr algn="l">
              <a:lnSpc>
                <a:spcPts val="2000"/>
              </a:lnSpc>
            </a:pPr>
            <a:r>
              <a:rPr lang="en-US" sz="1249">
                <a:solidFill>
                  <a:srgbClr val="272525"/>
                </a:solidFill>
                <a:latin typeface="Inter"/>
                <a:ea typeface="Inter"/>
                <a:cs typeface="Inter"/>
                <a:sym typeface="Inter"/>
              </a:rPr>
              <a:t>Official government portals provide information on educational programs, vocational training, and employment statistics.</a:t>
            </a:r>
          </a:p>
        </p:txBody>
      </p:sp>
      <p:grpSp>
        <p:nvGrpSpPr>
          <p:cNvPr name="Group 26" id="26"/>
          <p:cNvGrpSpPr/>
          <p:nvPr/>
        </p:nvGrpSpPr>
        <p:grpSpPr>
          <a:xfrm rot="0">
            <a:off x="560040" y="3994100"/>
            <a:ext cx="17167920" cy="995660"/>
            <a:chOff x="0" y="0"/>
            <a:chExt cx="22890560" cy="1327547"/>
          </a:xfrm>
        </p:grpSpPr>
        <p:sp>
          <p:nvSpPr>
            <p:cNvPr name="Freeform 27" id="27"/>
            <p:cNvSpPr/>
            <p:nvPr/>
          </p:nvSpPr>
          <p:spPr>
            <a:xfrm flipH="false" flipV="false" rot="0">
              <a:off x="12700" y="12700"/>
              <a:ext cx="22865207" cy="1302131"/>
            </a:xfrm>
            <a:custGeom>
              <a:avLst/>
              <a:gdLst/>
              <a:ahLst/>
              <a:cxnLst/>
              <a:rect r="r" b="b" t="t" l="l"/>
              <a:pathLst>
                <a:path h="1302131" w="22865207">
                  <a:moveTo>
                    <a:pt x="0" y="91186"/>
                  </a:moveTo>
                  <a:cubicBezTo>
                    <a:pt x="0" y="40767"/>
                    <a:pt x="41529" y="0"/>
                    <a:pt x="92837" y="0"/>
                  </a:cubicBezTo>
                  <a:lnTo>
                    <a:pt x="22772370" y="0"/>
                  </a:lnTo>
                  <a:cubicBezTo>
                    <a:pt x="22823678" y="0"/>
                    <a:pt x="22865207" y="40767"/>
                    <a:pt x="22865207" y="91186"/>
                  </a:cubicBezTo>
                  <a:lnTo>
                    <a:pt x="22865207" y="1210945"/>
                  </a:lnTo>
                  <a:cubicBezTo>
                    <a:pt x="22865207" y="1261237"/>
                    <a:pt x="22823678" y="1302131"/>
                    <a:pt x="22772370" y="1302131"/>
                  </a:cubicBezTo>
                  <a:lnTo>
                    <a:pt x="92837" y="1302131"/>
                  </a:lnTo>
                  <a:cubicBezTo>
                    <a:pt x="41529" y="1302131"/>
                    <a:pt x="0" y="1261364"/>
                    <a:pt x="0" y="1210945"/>
                  </a:cubicBezTo>
                  <a:close/>
                </a:path>
              </a:pathLst>
            </a:custGeom>
            <a:solidFill>
              <a:srgbClr val="FFFFFF"/>
            </a:solidFill>
          </p:spPr>
        </p:sp>
        <p:sp>
          <p:nvSpPr>
            <p:cNvPr name="Freeform 28" id="28"/>
            <p:cNvSpPr/>
            <p:nvPr/>
          </p:nvSpPr>
          <p:spPr>
            <a:xfrm flipH="false" flipV="false" rot="0">
              <a:off x="0" y="0"/>
              <a:ext cx="22890607" cy="1327531"/>
            </a:xfrm>
            <a:custGeom>
              <a:avLst/>
              <a:gdLst/>
              <a:ahLst/>
              <a:cxnLst/>
              <a:rect r="r" b="b" t="t" l="l"/>
              <a:pathLst>
                <a:path h="1327531" w="22890607">
                  <a:moveTo>
                    <a:pt x="0" y="103886"/>
                  </a:moveTo>
                  <a:cubicBezTo>
                    <a:pt x="0" y="46228"/>
                    <a:pt x="47498" y="0"/>
                    <a:pt x="105537" y="0"/>
                  </a:cubicBezTo>
                  <a:lnTo>
                    <a:pt x="22785070" y="0"/>
                  </a:lnTo>
                  <a:lnTo>
                    <a:pt x="22785070" y="12700"/>
                  </a:lnTo>
                  <a:lnTo>
                    <a:pt x="22785070" y="0"/>
                  </a:lnTo>
                  <a:cubicBezTo>
                    <a:pt x="22843108" y="0"/>
                    <a:pt x="22890607" y="46228"/>
                    <a:pt x="22890607" y="103886"/>
                  </a:cubicBezTo>
                  <a:lnTo>
                    <a:pt x="22877907" y="103886"/>
                  </a:lnTo>
                  <a:lnTo>
                    <a:pt x="22890607" y="103886"/>
                  </a:lnTo>
                  <a:lnTo>
                    <a:pt x="22890607" y="1223645"/>
                  </a:lnTo>
                  <a:lnTo>
                    <a:pt x="22877907" y="1223645"/>
                  </a:lnTo>
                  <a:lnTo>
                    <a:pt x="22890607" y="1223645"/>
                  </a:lnTo>
                  <a:cubicBezTo>
                    <a:pt x="22890607" y="1281176"/>
                    <a:pt x="22843108" y="1327531"/>
                    <a:pt x="22785070" y="1327531"/>
                  </a:cubicBezTo>
                  <a:lnTo>
                    <a:pt x="22785070" y="1314831"/>
                  </a:lnTo>
                  <a:lnTo>
                    <a:pt x="22785070" y="1327531"/>
                  </a:lnTo>
                  <a:lnTo>
                    <a:pt x="105537" y="1327531"/>
                  </a:lnTo>
                  <a:lnTo>
                    <a:pt x="105537" y="1314831"/>
                  </a:lnTo>
                  <a:lnTo>
                    <a:pt x="105537" y="1327531"/>
                  </a:lnTo>
                  <a:cubicBezTo>
                    <a:pt x="47498" y="1327531"/>
                    <a:pt x="0" y="1281303"/>
                    <a:pt x="0" y="1223645"/>
                  </a:cubicBezTo>
                  <a:lnTo>
                    <a:pt x="0" y="103886"/>
                  </a:lnTo>
                  <a:lnTo>
                    <a:pt x="12700" y="103886"/>
                  </a:lnTo>
                  <a:lnTo>
                    <a:pt x="0" y="103886"/>
                  </a:lnTo>
                  <a:moveTo>
                    <a:pt x="25400" y="103886"/>
                  </a:moveTo>
                  <a:lnTo>
                    <a:pt x="25400" y="1223645"/>
                  </a:lnTo>
                  <a:lnTo>
                    <a:pt x="12700" y="1223645"/>
                  </a:lnTo>
                  <a:lnTo>
                    <a:pt x="25400" y="1223645"/>
                  </a:lnTo>
                  <a:cubicBezTo>
                    <a:pt x="25400" y="1266698"/>
                    <a:pt x="61087" y="1302131"/>
                    <a:pt x="105537" y="1302131"/>
                  </a:cubicBezTo>
                  <a:lnTo>
                    <a:pt x="22785070" y="1302131"/>
                  </a:lnTo>
                  <a:cubicBezTo>
                    <a:pt x="22829520" y="1302131"/>
                    <a:pt x="22865207" y="1266825"/>
                    <a:pt x="22865207" y="1223645"/>
                  </a:cubicBezTo>
                  <a:lnTo>
                    <a:pt x="22865207" y="103886"/>
                  </a:lnTo>
                  <a:cubicBezTo>
                    <a:pt x="22865207" y="60833"/>
                    <a:pt x="22829520" y="25400"/>
                    <a:pt x="22785070" y="25400"/>
                  </a:cubicBezTo>
                  <a:lnTo>
                    <a:pt x="105537" y="25400"/>
                  </a:lnTo>
                  <a:lnTo>
                    <a:pt x="105537" y="12700"/>
                  </a:lnTo>
                  <a:lnTo>
                    <a:pt x="105537" y="25400"/>
                  </a:lnTo>
                  <a:cubicBezTo>
                    <a:pt x="61087" y="25400"/>
                    <a:pt x="25400" y="60706"/>
                    <a:pt x="25400" y="103886"/>
                  </a:cubicBezTo>
                  <a:close/>
                </a:path>
              </a:pathLst>
            </a:custGeom>
            <a:solidFill>
              <a:srgbClr val="C0C1D7"/>
            </a:solidFill>
          </p:spPr>
        </p:sp>
      </p:grpSp>
      <p:grpSp>
        <p:nvGrpSpPr>
          <p:cNvPr name="Group 29" id="29"/>
          <p:cNvGrpSpPr/>
          <p:nvPr/>
        </p:nvGrpSpPr>
        <p:grpSpPr>
          <a:xfrm rot="0">
            <a:off x="588615" y="4022675"/>
            <a:ext cx="650974" cy="938510"/>
            <a:chOff x="0" y="0"/>
            <a:chExt cx="867965" cy="1251347"/>
          </a:xfrm>
        </p:grpSpPr>
        <p:sp>
          <p:nvSpPr>
            <p:cNvPr name="Freeform 30" id="30"/>
            <p:cNvSpPr/>
            <p:nvPr/>
          </p:nvSpPr>
          <p:spPr>
            <a:xfrm flipH="false" flipV="false" rot="0">
              <a:off x="0" y="0"/>
              <a:ext cx="868045" cy="1251331"/>
            </a:xfrm>
            <a:custGeom>
              <a:avLst/>
              <a:gdLst/>
              <a:ahLst/>
              <a:cxnLst/>
              <a:rect r="r" b="b" t="t" l="l"/>
              <a:pathLst>
                <a:path h="1251331" w="868045">
                  <a:moveTo>
                    <a:pt x="0" y="60706"/>
                  </a:moveTo>
                  <a:cubicBezTo>
                    <a:pt x="0" y="27178"/>
                    <a:pt x="27178" y="0"/>
                    <a:pt x="60706" y="0"/>
                  </a:cubicBezTo>
                  <a:lnTo>
                    <a:pt x="807339" y="0"/>
                  </a:lnTo>
                  <a:cubicBezTo>
                    <a:pt x="840867" y="0"/>
                    <a:pt x="868045" y="27178"/>
                    <a:pt x="868045" y="60706"/>
                  </a:cubicBezTo>
                  <a:lnTo>
                    <a:pt x="868045" y="1190625"/>
                  </a:lnTo>
                  <a:cubicBezTo>
                    <a:pt x="868045" y="1224153"/>
                    <a:pt x="840867" y="1251331"/>
                    <a:pt x="807339" y="1251331"/>
                  </a:cubicBezTo>
                  <a:lnTo>
                    <a:pt x="60706" y="1251331"/>
                  </a:lnTo>
                  <a:cubicBezTo>
                    <a:pt x="27178" y="1251331"/>
                    <a:pt x="0" y="1224153"/>
                    <a:pt x="0" y="1190625"/>
                  </a:cubicBezTo>
                  <a:close/>
                </a:path>
              </a:pathLst>
            </a:custGeom>
            <a:solidFill>
              <a:srgbClr val="DADBF1"/>
            </a:solidFill>
          </p:spPr>
        </p:sp>
      </p:grpSp>
      <p:grpSp>
        <p:nvGrpSpPr>
          <p:cNvPr name="Group 31" id="31"/>
          <p:cNvGrpSpPr>
            <a:grpSpLocks noChangeAspect="true"/>
          </p:cNvGrpSpPr>
          <p:nvPr/>
        </p:nvGrpSpPr>
        <p:grpSpPr>
          <a:xfrm rot="0">
            <a:off x="787301" y="4339381"/>
            <a:ext cx="244079" cy="305098"/>
            <a:chOff x="0" y="0"/>
            <a:chExt cx="325438" cy="406797"/>
          </a:xfrm>
        </p:grpSpPr>
        <p:sp>
          <p:nvSpPr>
            <p:cNvPr name="Freeform 32" id="32" descr="preencoded.png"/>
            <p:cNvSpPr/>
            <p:nvPr/>
          </p:nvSpPr>
          <p:spPr>
            <a:xfrm flipH="false" flipV="false" rot="0">
              <a:off x="0" y="0"/>
              <a:ext cx="325501" cy="406781"/>
            </a:xfrm>
            <a:custGeom>
              <a:avLst/>
              <a:gdLst/>
              <a:ahLst/>
              <a:cxnLst/>
              <a:rect r="r" b="b" t="t" l="l"/>
              <a:pathLst>
                <a:path h="406781" w="325501">
                  <a:moveTo>
                    <a:pt x="0" y="0"/>
                  </a:moveTo>
                  <a:lnTo>
                    <a:pt x="325501" y="0"/>
                  </a:lnTo>
                  <a:lnTo>
                    <a:pt x="325501" y="406781"/>
                  </a:lnTo>
                  <a:lnTo>
                    <a:pt x="0" y="406781"/>
                  </a:lnTo>
                  <a:lnTo>
                    <a:pt x="0" y="0"/>
                  </a:lnTo>
                  <a:close/>
                </a:path>
              </a:pathLst>
            </a:custGeom>
            <a:blipFill>
              <a:blip r:embed="rId5"/>
              <a:stretch>
                <a:fillRect l="-780" t="0" r="-761" b="-3"/>
              </a:stretch>
            </a:blipFill>
          </p:spPr>
        </p:sp>
      </p:grpSp>
      <p:sp>
        <p:nvSpPr>
          <p:cNvPr name="TextBox 33" id="33"/>
          <p:cNvSpPr txBox="true"/>
          <p:nvPr/>
        </p:nvSpPr>
        <p:spPr>
          <a:xfrm rot="0">
            <a:off x="1402259" y="4166295"/>
            <a:ext cx="2236291" cy="273249"/>
          </a:xfrm>
          <a:prstGeom prst="rect">
            <a:avLst/>
          </a:prstGeom>
        </p:spPr>
        <p:txBody>
          <a:bodyPr anchor="t" rtlCol="false" tIns="0" lIns="0" bIns="0" rIns="0">
            <a:spAutoFit/>
          </a:bodyPr>
          <a:lstStyle/>
          <a:p>
            <a:pPr algn="l">
              <a:lnSpc>
                <a:spcPts val="2000"/>
              </a:lnSpc>
            </a:pPr>
            <a:r>
              <a:rPr lang="en-US" sz="1562" b="true">
                <a:solidFill>
                  <a:srgbClr val="272525"/>
                </a:solidFill>
                <a:latin typeface="Inter Bold"/>
                <a:ea typeface="Inter Bold"/>
                <a:cs typeface="Inter Bold"/>
                <a:sym typeface="Inter Bold"/>
              </a:rPr>
              <a:t>Entrance Exam Portals</a:t>
            </a:r>
          </a:p>
        </p:txBody>
      </p:sp>
      <p:sp>
        <p:nvSpPr>
          <p:cNvPr name="TextBox 34" id="34"/>
          <p:cNvSpPr txBox="true"/>
          <p:nvPr/>
        </p:nvSpPr>
        <p:spPr>
          <a:xfrm rot="0">
            <a:off x="1402259" y="4480024"/>
            <a:ext cx="16297126" cy="317599"/>
          </a:xfrm>
          <a:prstGeom prst="rect">
            <a:avLst/>
          </a:prstGeom>
        </p:spPr>
        <p:txBody>
          <a:bodyPr anchor="t" rtlCol="false" tIns="0" lIns="0" bIns="0" rIns="0">
            <a:spAutoFit/>
          </a:bodyPr>
          <a:lstStyle/>
          <a:p>
            <a:pPr algn="l">
              <a:lnSpc>
                <a:spcPts val="2000"/>
              </a:lnSpc>
            </a:pPr>
            <a:r>
              <a:rPr lang="en-US" sz="1249">
                <a:solidFill>
                  <a:srgbClr val="272525"/>
                </a:solidFill>
                <a:latin typeface="Inter"/>
                <a:ea typeface="Inter"/>
                <a:cs typeface="Inter"/>
                <a:sym typeface="Inter"/>
              </a:rPr>
              <a:t>Websites dedicated to specific entrance exams (e.g., JEE, NEET, CLAT, SAT) offer syllabi, practice tests, and application details.</a:t>
            </a:r>
          </a:p>
        </p:txBody>
      </p:sp>
      <p:grpSp>
        <p:nvGrpSpPr>
          <p:cNvPr name="Group 35" id="35"/>
          <p:cNvGrpSpPr>
            <a:grpSpLocks noChangeAspect="true"/>
          </p:cNvGrpSpPr>
          <p:nvPr/>
        </p:nvGrpSpPr>
        <p:grpSpPr>
          <a:xfrm rot="0">
            <a:off x="579090" y="5272088"/>
            <a:ext cx="5623172" cy="5623172"/>
            <a:chOff x="0" y="0"/>
            <a:chExt cx="7497563" cy="7497563"/>
          </a:xfrm>
        </p:grpSpPr>
        <p:sp>
          <p:nvSpPr>
            <p:cNvPr name="Freeform 36" id="36" descr="preencoded.png"/>
            <p:cNvSpPr/>
            <p:nvPr/>
          </p:nvSpPr>
          <p:spPr>
            <a:xfrm flipH="false" flipV="false" rot="0">
              <a:off x="0" y="0"/>
              <a:ext cx="7497572" cy="7497572"/>
            </a:xfrm>
            <a:custGeom>
              <a:avLst/>
              <a:gdLst/>
              <a:ahLst/>
              <a:cxnLst/>
              <a:rect r="r" b="b" t="t" l="l"/>
              <a:pathLst>
                <a:path h="7497572" w="7497572">
                  <a:moveTo>
                    <a:pt x="0" y="0"/>
                  </a:moveTo>
                  <a:lnTo>
                    <a:pt x="7497572" y="0"/>
                  </a:lnTo>
                  <a:lnTo>
                    <a:pt x="7497572" y="7497572"/>
                  </a:lnTo>
                  <a:lnTo>
                    <a:pt x="0" y="7497572"/>
                  </a:lnTo>
                  <a:lnTo>
                    <a:pt x="0" y="0"/>
                  </a:lnTo>
                  <a:close/>
                </a:path>
              </a:pathLst>
            </a:custGeom>
            <a:blipFill>
              <a:blip r:embed="rId6"/>
              <a:stretch>
                <a:fillRect l="0" t="0" r="0" b="0"/>
              </a:stretch>
            </a:blipFill>
          </p:spPr>
        </p:sp>
      </p:grpSp>
      <p:grpSp>
        <p:nvGrpSpPr>
          <p:cNvPr name="Group 37" id="37"/>
          <p:cNvGrpSpPr>
            <a:grpSpLocks noChangeAspect="true"/>
          </p:cNvGrpSpPr>
          <p:nvPr/>
        </p:nvGrpSpPr>
        <p:grpSpPr>
          <a:xfrm rot="0">
            <a:off x="6332339" y="5272088"/>
            <a:ext cx="5623172" cy="5623172"/>
            <a:chOff x="0" y="0"/>
            <a:chExt cx="7497563" cy="7497563"/>
          </a:xfrm>
        </p:grpSpPr>
        <p:sp>
          <p:nvSpPr>
            <p:cNvPr name="Freeform 38" id="38" descr="preencoded.png"/>
            <p:cNvSpPr/>
            <p:nvPr/>
          </p:nvSpPr>
          <p:spPr>
            <a:xfrm flipH="false" flipV="false" rot="0">
              <a:off x="0" y="0"/>
              <a:ext cx="7497572" cy="7497572"/>
            </a:xfrm>
            <a:custGeom>
              <a:avLst/>
              <a:gdLst/>
              <a:ahLst/>
              <a:cxnLst/>
              <a:rect r="r" b="b" t="t" l="l"/>
              <a:pathLst>
                <a:path h="7497572" w="7497572">
                  <a:moveTo>
                    <a:pt x="0" y="0"/>
                  </a:moveTo>
                  <a:lnTo>
                    <a:pt x="7497572" y="0"/>
                  </a:lnTo>
                  <a:lnTo>
                    <a:pt x="7497572" y="7497572"/>
                  </a:lnTo>
                  <a:lnTo>
                    <a:pt x="0" y="7497572"/>
                  </a:lnTo>
                  <a:lnTo>
                    <a:pt x="0" y="0"/>
                  </a:lnTo>
                  <a:close/>
                </a:path>
              </a:pathLst>
            </a:custGeom>
            <a:blipFill>
              <a:blip r:embed="rId7"/>
              <a:stretch>
                <a:fillRect l="0" t="0" r="0" b="0"/>
              </a:stretch>
            </a:blipFill>
          </p:spPr>
        </p:sp>
      </p:grpSp>
      <p:grpSp>
        <p:nvGrpSpPr>
          <p:cNvPr name="Group 39" id="39"/>
          <p:cNvGrpSpPr>
            <a:grpSpLocks noChangeAspect="true"/>
          </p:cNvGrpSpPr>
          <p:nvPr/>
        </p:nvGrpSpPr>
        <p:grpSpPr>
          <a:xfrm rot="0">
            <a:off x="12076212" y="4989760"/>
            <a:ext cx="5623172" cy="5623172"/>
            <a:chOff x="0" y="0"/>
            <a:chExt cx="7497563" cy="7497563"/>
          </a:xfrm>
        </p:grpSpPr>
        <p:sp>
          <p:nvSpPr>
            <p:cNvPr name="Freeform 40" id="40" descr="preencoded.png"/>
            <p:cNvSpPr/>
            <p:nvPr/>
          </p:nvSpPr>
          <p:spPr>
            <a:xfrm flipH="false" flipV="false" rot="0">
              <a:off x="0" y="0"/>
              <a:ext cx="7497572" cy="7497572"/>
            </a:xfrm>
            <a:custGeom>
              <a:avLst/>
              <a:gdLst/>
              <a:ahLst/>
              <a:cxnLst/>
              <a:rect r="r" b="b" t="t" l="l"/>
              <a:pathLst>
                <a:path h="7497572" w="7497572">
                  <a:moveTo>
                    <a:pt x="0" y="0"/>
                  </a:moveTo>
                  <a:lnTo>
                    <a:pt x="7497572" y="0"/>
                  </a:lnTo>
                  <a:lnTo>
                    <a:pt x="7497572" y="7497572"/>
                  </a:lnTo>
                  <a:lnTo>
                    <a:pt x="0" y="7497572"/>
                  </a:lnTo>
                  <a:lnTo>
                    <a:pt x="0" y="0"/>
                  </a:lnTo>
                  <a:close/>
                </a:path>
              </a:pathLst>
            </a:custGeom>
            <a:blipFill>
              <a:blip r:embed="rId8"/>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DAGyF9DBhyo</dc:identifier>
  <dcterms:modified xsi:type="dcterms:W3CDTF">2011-08-01T06:04:30Z</dcterms:modified>
  <cp:revision>1</cp:revision>
  <dc:title>p1.pptx</dc:title>
</cp:coreProperties>
</file>